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39" r:id="rId1"/>
    <p:sldMasterId id="2147483748" r:id="rId2"/>
  </p:sldMasterIdLst>
  <p:notesMasterIdLst>
    <p:notesMasterId r:id="rId13"/>
  </p:notesMasterIdLst>
  <p:handoutMasterIdLst>
    <p:handoutMasterId r:id="rId14"/>
  </p:handoutMasterIdLst>
  <p:sldIdLst>
    <p:sldId id="257" r:id="rId3"/>
    <p:sldId id="259" r:id="rId4"/>
    <p:sldId id="261" r:id="rId5"/>
    <p:sldId id="268" r:id="rId6"/>
    <p:sldId id="266" r:id="rId7"/>
    <p:sldId id="267" r:id="rId8"/>
    <p:sldId id="260" r:id="rId9"/>
    <p:sldId id="262" r:id="rId10"/>
    <p:sldId id="263" r:id="rId11"/>
    <p:sldId id="264" r:id="rId12"/>
  </p:sldIdLst>
  <p:sldSz cx="9144000" cy="6858000" type="screen4x3"/>
  <p:notesSz cx="6797675" cy="992822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2">
          <p15:clr>
            <a:srgbClr val="A4A3A4"/>
          </p15:clr>
        </p15:guide>
        <p15:guide id="2" pos="68">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盧巧昀" initials="盧巧昀" lastIdx="2" clrIdx="0">
    <p:extLst>
      <p:ext uri="{19B8F6BF-5375-455C-9EA6-DF929625EA0E}">
        <p15:presenceInfo xmlns:p15="http://schemas.microsoft.com/office/powerpoint/2012/main" userId="S-1-5-21-796845957-115176313-1606980848-1077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824998"/>
    <a:srgbClr val="0000CC"/>
    <a:srgbClr val="336600"/>
    <a:srgbClr val="FF960C"/>
    <a:srgbClr val="FFFFFF"/>
    <a:srgbClr val="008000"/>
    <a:srgbClr val="000066"/>
    <a:srgbClr val="DC391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833802-FEF1-4C79-8D5D-14CF1EAF98D9}">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576" autoAdjust="0"/>
  </p:normalViewPr>
  <p:slideViewPr>
    <p:cSldViewPr showGuides="1">
      <p:cViewPr varScale="1">
        <p:scale>
          <a:sx n="56" d="100"/>
          <a:sy n="56" d="100"/>
        </p:scale>
        <p:origin x="1532" y="36"/>
      </p:cViewPr>
      <p:guideLst>
        <p:guide orient="horz" pos="4292"/>
        <p:guide pos="68"/>
      </p:guideLst>
    </p:cSldViewPr>
  </p:slideViewPr>
  <p:notesTextViewPr>
    <p:cViewPr>
      <p:scale>
        <a:sx n="1" d="1"/>
        <a:sy n="1" d="1"/>
      </p:scale>
      <p:origin x="0" y="0"/>
    </p:cViewPr>
  </p:notesTextViewPr>
  <p:sorterViewPr>
    <p:cViewPr>
      <p:scale>
        <a:sx n="100" d="100"/>
        <a:sy n="100" d="100"/>
      </p:scale>
      <p:origin x="0" y="4152"/>
    </p:cViewPr>
  </p:sorterViewPr>
  <p:notesViewPr>
    <p:cSldViewPr>
      <p:cViewPr varScale="1">
        <p:scale>
          <a:sx n="46" d="100"/>
          <a:sy n="46" d="100"/>
        </p:scale>
        <p:origin x="676" y="5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7F375525-E5D7-44DF-BAFD-94D74AB4A606}" type="datetimeFigureOut">
              <a:rPr lang="zh-TW" altLang="en-US" smtClean="0"/>
              <a:t>2019/6/5</a:t>
            </a:fld>
            <a:endParaRPr lang="zh-TW" altLang="en-US"/>
          </a:p>
        </p:txBody>
      </p:sp>
      <p:sp>
        <p:nvSpPr>
          <p:cNvPr id="4" name="頁尾版面配置區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52261B42-612C-4274-A1F0-01841A12DA3D}" type="slidenum">
              <a:rPr lang="zh-TW" altLang="en-US" smtClean="0"/>
              <a:t>‹#›</a:t>
            </a:fld>
            <a:endParaRPr lang="zh-TW" altLang="en-US"/>
          </a:p>
        </p:txBody>
      </p:sp>
    </p:spTree>
    <p:extLst>
      <p:ext uri="{BB962C8B-B14F-4D97-AF65-F5344CB8AC3E}">
        <p14:creationId xmlns:p14="http://schemas.microsoft.com/office/powerpoint/2010/main" val="27559211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78651D07-6097-4610-BE86-D51C069112D6}" type="datetimeFigureOut">
              <a:rPr lang="zh-TW" altLang="en-US" smtClean="0"/>
              <a:t>2019/6/5</a:t>
            </a:fld>
            <a:endParaRPr lang="zh-TW" altLang="en-US"/>
          </a:p>
        </p:txBody>
      </p:sp>
      <p:sp>
        <p:nvSpPr>
          <p:cNvPr id="4" name="投影片圖像版面配置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AE071FA9-DB81-431E-91D1-23A3029743FF}" type="slidenum">
              <a:rPr lang="zh-TW" altLang="en-US" smtClean="0"/>
              <a:t>‹#›</a:t>
            </a:fld>
            <a:endParaRPr lang="zh-TW" altLang="en-US"/>
          </a:p>
        </p:txBody>
      </p:sp>
    </p:spTree>
    <p:extLst>
      <p:ext uri="{BB962C8B-B14F-4D97-AF65-F5344CB8AC3E}">
        <p14:creationId xmlns:p14="http://schemas.microsoft.com/office/powerpoint/2010/main" val="25722543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aw.moj.gov.tw/LawClass/LawSingle.aspx?pcode=K0040003&amp;flno=19-4"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slidesplayer.com/slide/1150082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這個就是</a:t>
            </a:r>
            <a:r>
              <a:rPr lang="en-US" altLang="zh-TW" dirty="0" smtClean="0"/>
              <a:t>GPS</a:t>
            </a:r>
            <a:r>
              <a:rPr lang="zh-TW" altLang="en-US" dirty="0" smtClean="0"/>
              <a:t>定位可以確認公車所在位置，後台與車機</a:t>
            </a:r>
            <a:r>
              <a:rPr lang="en-US" altLang="zh-TW" dirty="0" smtClean="0"/>
              <a:t>/</a:t>
            </a:r>
            <a:r>
              <a:rPr lang="zh-TW" altLang="en-US" dirty="0" smtClean="0"/>
              <a:t>司機的訊息通訊是採</a:t>
            </a:r>
            <a:r>
              <a:rPr lang="en-US" altLang="zh-TW" dirty="0" smtClean="0"/>
              <a:t>3G/4G</a:t>
            </a:r>
            <a:r>
              <a:rPr lang="zh-TW" altLang="en-US" dirty="0" smtClean="0"/>
              <a:t>，目前狀況是蠻穩定的。</a:t>
            </a:r>
            <a:endParaRPr lang="zh-TW" altLang="en-US" dirty="0"/>
          </a:p>
        </p:txBody>
      </p:sp>
      <p:sp>
        <p:nvSpPr>
          <p:cNvPr id="4" name="投影片編號版面配置區 3"/>
          <p:cNvSpPr>
            <a:spLocks noGrp="1"/>
          </p:cNvSpPr>
          <p:nvPr>
            <p:ph type="sldNum" sz="quarter" idx="10"/>
          </p:nvPr>
        </p:nvSpPr>
        <p:spPr/>
        <p:txBody>
          <a:bodyPr/>
          <a:lstStyle/>
          <a:p>
            <a:fld id="{AE071FA9-DB81-431E-91D1-23A3029743FF}" type="slidenum">
              <a:rPr lang="zh-TW" altLang="en-US" smtClean="0"/>
              <a:t>1</a:t>
            </a:fld>
            <a:endParaRPr lang="zh-TW" altLang="en-US"/>
          </a:p>
        </p:txBody>
      </p:sp>
    </p:spTree>
    <p:extLst>
      <p:ext uri="{BB962C8B-B14F-4D97-AF65-F5344CB8AC3E}">
        <p14:creationId xmlns:p14="http://schemas.microsoft.com/office/powerpoint/2010/main" val="325953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rPr>
              <a:t>汽車運輸管理規則</a:t>
            </a:r>
            <a:r>
              <a:rPr lang="zh-TW" altLang="en-US" sz="1200" b="0" i="0" u="none" strike="noStrike" kern="1200" dirty="0" smtClean="0">
                <a:solidFill>
                  <a:schemeClr val="tx1"/>
                </a:solidFill>
                <a:effectLst/>
                <a:latin typeface="+mn-lt"/>
                <a:ea typeface="+mn-ea"/>
                <a:cs typeface="+mn-cs"/>
                <a:hlinkClick r:id="rId3"/>
              </a:rPr>
              <a:t>第 </a:t>
            </a:r>
            <a:r>
              <a:rPr lang="en-US" altLang="zh-TW" sz="1200" b="0" i="0" u="none" strike="noStrike" kern="1200" dirty="0" smtClean="0">
                <a:solidFill>
                  <a:schemeClr val="tx1"/>
                </a:solidFill>
                <a:effectLst/>
                <a:latin typeface="+mn-lt"/>
                <a:ea typeface="+mn-ea"/>
                <a:cs typeface="+mn-cs"/>
                <a:hlinkClick r:id="rId3"/>
              </a:rPr>
              <a:t>19-4 </a:t>
            </a:r>
            <a:r>
              <a:rPr lang="zh-TW" altLang="en-US" sz="1200" b="0" i="0" u="none" strike="noStrike" kern="1200" dirty="0" smtClean="0">
                <a:solidFill>
                  <a:schemeClr val="tx1"/>
                </a:solidFill>
                <a:effectLst/>
                <a:latin typeface="+mn-lt"/>
                <a:ea typeface="+mn-ea"/>
                <a:cs typeface="+mn-cs"/>
                <a:hlinkClick r:id="rId3"/>
              </a:rPr>
              <a:t>條</a:t>
            </a:r>
            <a:endParaRPr lang="zh-TW" altLang="en-US"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公路及市區汽車客運業，應依公路主管機關之規定裝置車機設備，並維持正常運作及納入該管公路主管機關建置或指定之動態資訊管理系統監控列管。</a:t>
            </a:r>
            <a:br>
              <a:rPr lang="zh-TW" altLang="en-US" sz="1200" b="0" i="0" kern="1200" dirty="0" smtClean="0">
                <a:solidFill>
                  <a:schemeClr val="tx1"/>
                </a:solidFill>
                <a:effectLst/>
                <a:latin typeface="+mn-lt"/>
                <a:ea typeface="+mn-ea"/>
                <a:cs typeface="+mn-cs"/>
              </a:rPr>
            </a:br>
            <a:r>
              <a:rPr lang="zh-TW" altLang="en-US" sz="1200" b="0" i="0" kern="1200" dirty="0" smtClean="0">
                <a:solidFill>
                  <a:schemeClr val="tx1"/>
                </a:solidFill>
                <a:effectLst/>
                <a:latin typeface="+mn-lt"/>
                <a:ea typeface="+mn-ea"/>
                <a:cs typeface="+mn-cs"/>
              </a:rPr>
              <a:t>自中華民國一百零六年九月一日起，遊覽車客運業車輛應裝置具有全球衛星定位功能系統設備及設置營運車輛監控管理系統，並維持正常運作及依公路主管機關管理需要提供車輛動態資訊介接至指定之資訊平台。</a:t>
            </a:r>
            <a:br>
              <a:rPr lang="zh-TW" altLang="en-US" sz="1200" b="0" i="0" kern="1200" dirty="0" smtClean="0">
                <a:solidFill>
                  <a:schemeClr val="tx1"/>
                </a:solidFill>
                <a:effectLst/>
                <a:latin typeface="+mn-lt"/>
                <a:ea typeface="+mn-ea"/>
                <a:cs typeface="+mn-cs"/>
              </a:rPr>
            </a:br>
            <a:r>
              <a:rPr lang="zh-TW" altLang="en-US" sz="1200" b="0" i="0" kern="1200" dirty="0" smtClean="0">
                <a:solidFill>
                  <a:schemeClr val="tx1"/>
                </a:solidFill>
                <a:effectLst/>
                <a:latin typeface="+mn-lt"/>
                <a:ea typeface="+mn-ea"/>
                <a:cs typeface="+mn-cs"/>
              </a:rPr>
              <a:t>前項營運車輛監控管理系統之儲存資料，遊覽車客運業應至少保存一年。</a:t>
            </a:r>
          </a:p>
          <a:p>
            <a:endParaRPr lang="en-US" altLang="zh-TW" dirty="0" smtClean="0">
              <a:hlinkClick r:id="rId4"/>
            </a:endParaRPr>
          </a:p>
          <a:p>
            <a:endParaRPr lang="en-US" altLang="zh-TW" dirty="0" smtClean="0">
              <a:hlinkClick r:id="rId4"/>
            </a:endParaRPr>
          </a:p>
          <a:p>
            <a:r>
              <a:rPr lang="en-US" altLang="zh-TW" dirty="0" smtClean="0">
                <a:hlinkClick r:id="rId4"/>
              </a:rPr>
              <a:t>https://slidesplayer.com/slide/11500823/</a:t>
            </a:r>
            <a:endParaRPr lang="zh-TW" altLang="en-US" dirty="0"/>
          </a:p>
        </p:txBody>
      </p:sp>
      <p:sp>
        <p:nvSpPr>
          <p:cNvPr id="4" name="投影片編號版面配置區 3"/>
          <p:cNvSpPr>
            <a:spLocks noGrp="1"/>
          </p:cNvSpPr>
          <p:nvPr>
            <p:ph type="sldNum" sz="quarter" idx="10"/>
          </p:nvPr>
        </p:nvSpPr>
        <p:spPr/>
        <p:txBody>
          <a:bodyPr/>
          <a:lstStyle/>
          <a:p>
            <a:fld id="{AE071FA9-DB81-431E-91D1-23A3029743FF}" type="slidenum">
              <a:rPr lang="zh-TW" altLang="en-US" smtClean="0"/>
              <a:t>6</a:t>
            </a:fld>
            <a:endParaRPr lang="zh-TW" altLang="en-US"/>
          </a:p>
        </p:txBody>
      </p:sp>
    </p:spTree>
    <p:extLst>
      <p:ext uri="{BB962C8B-B14F-4D97-AF65-F5344CB8AC3E}">
        <p14:creationId xmlns:p14="http://schemas.microsoft.com/office/powerpoint/2010/main" val="816230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E071FA9-DB81-431E-91D1-23A3029743FF}" type="slidenum">
              <a:rPr lang="zh-TW" altLang="en-US" smtClean="0"/>
              <a:t>8</a:t>
            </a:fld>
            <a:endParaRPr lang="zh-TW" altLang="en-US"/>
          </a:p>
        </p:txBody>
      </p:sp>
    </p:spTree>
    <p:extLst>
      <p:ext uri="{BB962C8B-B14F-4D97-AF65-F5344CB8AC3E}">
        <p14:creationId xmlns:p14="http://schemas.microsoft.com/office/powerpoint/2010/main" val="1762826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標題投影片">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0" y="2998800"/>
            <a:ext cx="9144000" cy="1569927"/>
          </a:xfrm>
        </p:spPr>
        <p:txBody>
          <a:bodyPr anchor="ctr" anchorCtr="0">
            <a:normAutofit/>
          </a:bodyPr>
          <a:lstStyle>
            <a:lvl1pPr marL="0" indent="0" algn="ctr">
              <a:buNone/>
              <a:defRPr sz="20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dirty="0"/>
          </a:p>
        </p:txBody>
      </p:sp>
      <p:sp>
        <p:nvSpPr>
          <p:cNvPr id="28" name="標題 1"/>
          <p:cNvSpPr>
            <a:spLocks noGrp="1"/>
          </p:cNvSpPr>
          <p:nvPr>
            <p:ph type="ctrTitle" hasCustomPrompt="1"/>
          </p:nvPr>
        </p:nvSpPr>
        <p:spPr>
          <a:xfrm>
            <a:off x="0" y="273600"/>
            <a:ext cx="9144000" cy="1144800"/>
          </a:xfrm>
          <a:prstGeom prst="rect">
            <a:avLst/>
          </a:prstGeom>
        </p:spPr>
        <p:txBody>
          <a:bodyPr anchor="b" anchorCtr="0">
            <a:normAutofit/>
          </a:bodyPr>
          <a:lstStyle>
            <a:lvl1pPr>
              <a:defRPr sz="4400">
                <a:solidFill>
                  <a:schemeClr val="tx1"/>
                </a:solidFill>
              </a:defRPr>
            </a:lvl1pPr>
          </a:lstStyle>
          <a:p>
            <a:r>
              <a:rPr lang="zh-TW" altLang="en-US" sz="4400" dirty="0" smtClean="0"/>
              <a:t>主標題請用</a:t>
            </a:r>
            <a:r>
              <a:rPr lang="en-US" altLang="zh-TW" sz="4400" dirty="0" smtClean="0"/>
              <a:t>44pt</a:t>
            </a:r>
            <a:r>
              <a:rPr lang="zh-TW" altLang="en-US" sz="4400" dirty="0" smtClean="0"/>
              <a:t>粗體</a:t>
            </a:r>
            <a:endParaRPr lang="zh-TW" altLang="en-US" dirty="0"/>
          </a:p>
        </p:txBody>
      </p:sp>
      <p:sp>
        <p:nvSpPr>
          <p:cNvPr id="29" name="文字版面配置區 30"/>
          <p:cNvSpPr>
            <a:spLocks noGrp="1"/>
          </p:cNvSpPr>
          <p:nvPr>
            <p:ph type="body" sz="quarter" idx="10" hasCustomPrompt="1"/>
          </p:nvPr>
        </p:nvSpPr>
        <p:spPr>
          <a:xfrm>
            <a:off x="0" y="1418400"/>
            <a:ext cx="9144000" cy="1288800"/>
          </a:xfrm>
        </p:spPr>
        <p:txBody>
          <a:bodyPr anchor="t" anchorCtr="0">
            <a:normAutofit/>
          </a:bodyPr>
          <a:lstStyle>
            <a:lvl1pPr marL="0" indent="0" algn="ctr">
              <a:buNone/>
              <a:defRPr sz="3000" b="1" baseline="0">
                <a:solidFill>
                  <a:schemeClr val="tx1"/>
                </a:solidFill>
                <a:latin typeface="+mn-lt"/>
                <a:ea typeface="+mn-ea"/>
              </a:defRPr>
            </a:lvl1pPr>
            <a:lvl5pPr marL="1828800" indent="0">
              <a:buNone/>
              <a:defRPr/>
            </a:lvl5pPr>
          </a:lstStyle>
          <a:p>
            <a:pPr lvl="0"/>
            <a:r>
              <a:rPr lang="zh-TW" altLang="en-US" sz="3200" dirty="0" smtClean="0"/>
              <a:t>副標題請用</a:t>
            </a:r>
            <a:r>
              <a:rPr lang="en-US" altLang="zh-TW" sz="3200" dirty="0" smtClean="0"/>
              <a:t>30pt</a:t>
            </a:r>
            <a:r>
              <a:rPr lang="zh-TW" altLang="en-US" sz="3200" dirty="0" smtClean="0"/>
              <a:t>粗體</a:t>
            </a:r>
            <a:endParaRPr lang="zh-TW" altLang="en-US" dirty="0" smtClean="0"/>
          </a:p>
        </p:txBody>
      </p:sp>
      <p:grpSp>
        <p:nvGrpSpPr>
          <p:cNvPr id="2" name="群組 1"/>
          <p:cNvGrpSpPr/>
          <p:nvPr/>
        </p:nvGrpSpPr>
        <p:grpSpPr>
          <a:xfrm>
            <a:off x="0" y="6562291"/>
            <a:ext cx="9157063" cy="269408"/>
            <a:chOff x="0" y="6562291"/>
            <a:chExt cx="9157063" cy="269408"/>
          </a:xfrm>
        </p:grpSpPr>
        <p:cxnSp>
          <p:nvCxnSpPr>
            <p:cNvPr id="33" name="直線接點 32"/>
            <p:cNvCxnSpPr/>
            <p:nvPr userDrawn="1"/>
          </p:nvCxnSpPr>
          <p:spPr>
            <a:xfrm>
              <a:off x="0"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userDrawn="1"/>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pic>
          <p:nvPicPr>
            <p:cNvPr id="3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3457084" y="6562291"/>
              <a:ext cx="1114916" cy="26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文字方塊 22"/>
          <p:cNvSpPr txBox="1">
            <a:spLocks noChangeAspect="1"/>
          </p:cNvSpPr>
          <p:nvPr userDrawn="1"/>
        </p:nvSpPr>
        <p:spPr>
          <a:xfrm>
            <a:off x="4680128" y="6565116"/>
            <a:ext cx="1044000" cy="214330"/>
          </a:xfrm>
          <a:prstGeom prst="rect">
            <a:avLst/>
          </a:prstGeom>
          <a:noFill/>
        </p:spPr>
        <p:txBody>
          <a:bodyPr wrap="square" lIns="0" tIns="0" rIns="0" bIns="0" rtlCol="0">
            <a:noAutofit/>
          </a:bodyPr>
          <a:lstStyle/>
          <a:p>
            <a:pPr>
              <a:lnSpc>
                <a:spcPct val="100000"/>
              </a:lnSpc>
            </a:pPr>
            <a:r>
              <a:rPr lang="en-US" altLang="zh-TW" sz="800" b="1" baseline="0" dirty="0" smtClean="0">
                <a:solidFill>
                  <a:schemeClr val="tx1">
                    <a:lumMod val="85000"/>
                    <a:lumOff val="15000"/>
                  </a:schemeClr>
                </a:solidFill>
                <a:latin typeface="Arial" pitchFamily="34" charset="0"/>
                <a:cs typeface="Arial" pitchFamily="34" charset="0"/>
              </a:rPr>
              <a:t>Copyright  2019</a:t>
            </a:r>
          </a:p>
          <a:p>
            <a:pPr>
              <a:lnSpc>
                <a:spcPct val="100000"/>
              </a:lnSpc>
            </a:pPr>
            <a:r>
              <a:rPr lang="en-US" altLang="zh-TW" sz="800" b="1" baseline="0" dirty="0" smtClean="0">
                <a:solidFill>
                  <a:schemeClr val="tx1">
                    <a:lumMod val="85000"/>
                    <a:lumOff val="15000"/>
                  </a:schemeClr>
                </a:solidFill>
                <a:latin typeface="Arial" pitchFamily="34" charset="0"/>
                <a:cs typeface="Arial" pitchFamily="34" charset="0"/>
              </a:rPr>
              <a:t>All Rights Reserved</a:t>
            </a:r>
            <a:endParaRPr lang="zh-TW" altLang="en-US" sz="800" b="1" baseline="0" dirty="0">
              <a:solidFill>
                <a:schemeClr val="tx1">
                  <a:lumMod val="85000"/>
                  <a:lumOff val="15000"/>
                </a:schemeClr>
              </a:solidFill>
              <a:latin typeface="Arial" pitchFamily="34" charset="0"/>
              <a:cs typeface="Arial" pitchFamily="34" charset="0"/>
            </a:endParaRPr>
          </a:p>
        </p:txBody>
      </p:sp>
      <p:sp>
        <p:nvSpPr>
          <p:cNvPr id="12" name="矩形 11"/>
          <p:cNvSpPr/>
          <p:nvPr userDrawn="1"/>
        </p:nvSpPr>
        <p:spPr>
          <a:xfrm>
            <a:off x="13883" y="0"/>
            <a:ext cx="2159566" cy="307777"/>
          </a:xfrm>
          <a:prstGeom prst="rect">
            <a:avLst/>
          </a:prstGeom>
          <a:noFill/>
        </p:spPr>
        <p:txBody>
          <a:bodyPr wrap="none" lIns="91440" tIns="45720" rIns="91440" bIns="45720">
            <a:spAutoFit/>
          </a:bodyPr>
          <a:lstStyle/>
          <a:p>
            <a:pPr algn="l"/>
            <a:r>
              <a:rPr lang="zh-TW" altLang="zh-TW" sz="1400" b="1" kern="1200" dirty="0" smtClean="0">
                <a:solidFill>
                  <a:schemeClr val="tx1"/>
                </a:solidFill>
                <a:effectLst/>
                <a:latin typeface="+mj-ea"/>
                <a:ea typeface="+mj-ea"/>
                <a:cs typeface="+mn-cs"/>
              </a:rPr>
              <a:t>產業科技國際策略發展所</a:t>
            </a:r>
            <a:endParaRPr lang="zh-TW" altLang="en-US" sz="4400" b="1" cap="none" spc="0" dirty="0">
              <a:ln w="0"/>
              <a:solidFill>
                <a:schemeClr val="tx1"/>
              </a:solidFill>
              <a:effectLst>
                <a:outerShdw blurRad="38100" dist="19050" dir="2700000" algn="tl" rotWithShape="0">
                  <a:schemeClr val="dk1">
                    <a:alpha val="40000"/>
                  </a:schemeClr>
                </a:outerShdw>
              </a:effectLst>
              <a:latin typeface="+mj-ea"/>
              <a:ea typeface="+mj-ea"/>
            </a:endParaRPr>
          </a:p>
        </p:txBody>
      </p:sp>
      <p:pic>
        <p:nvPicPr>
          <p:cNvPr id="4" name="圖片 3"/>
          <p:cNvPicPr>
            <a:picLocks noChangeAspect="1"/>
          </p:cNvPicPr>
          <p:nvPr userDrawn="1"/>
        </p:nvPicPr>
        <p:blipFill>
          <a:blip r:embed="rId3"/>
          <a:stretch>
            <a:fillRect/>
          </a:stretch>
        </p:blipFill>
        <p:spPr>
          <a:xfrm>
            <a:off x="792000" y="4565359"/>
            <a:ext cx="7560000" cy="1896689"/>
          </a:xfrm>
          <a:prstGeom prst="rect">
            <a:avLst/>
          </a:prstGeom>
        </p:spPr>
      </p:pic>
    </p:spTree>
    <p:extLst>
      <p:ext uri="{BB962C8B-B14F-4D97-AF65-F5344CB8AC3E}">
        <p14:creationId xmlns:p14="http://schemas.microsoft.com/office/powerpoint/2010/main" val="65521374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vert="horz" lIns="91440" tIns="45720" rIns="91440" bIns="45720" rtlCol="0" anchor="t" anchorCtr="0">
            <a:noAutofit/>
          </a:bodyPr>
          <a:lstStyle>
            <a:lvl1pPr algn="ctr">
              <a:defRPr lang="zh-TW" altLang="en-US" sz="3200"/>
            </a:lvl1pPr>
          </a:lstStyle>
          <a:p>
            <a:pPr lvl="0"/>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文字方塊 5"/>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t>‹#›</a:t>
            </a:fld>
            <a:endParaRPr lang="zh-TW" altLang="en-US" sz="1200" b="1" dirty="0"/>
          </a:p>
        </p:txBody>
      </p:sp>
      <p:sp>
        <p:nvSpPr>
          <p:cNvPr id="8"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en-US" altLang="zh-TW" dirty="0" smtClean="0"/>
              <a:t>Source: ITRI/ISTI Research</a:t>
            </a:r>
            <a:endParaRPr lang="zh-TW" altLang="en-US" dirty="0"/>
          </a:p>
        </p:txBody>
      </p:sp>
    </p:spTree>
    <p:extLst>
      <p:ext uri="{BB962C8B-B14F-4D97-AF65-F5344CB8AC3E}">
        <p14:creationId xmlns:p14="http://schemas.microsoft.com/office/powerpoint/2010/main" val="13467497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sz="32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457200" y="2174875"/>
            <a:ext cx="4040188"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4645025" y="2174875"/>
            <a:ext cx="4041775"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8" name="文字方塊 7"/>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t>‹#›</a:t>
            </a:fld>
            <a:endParaRPr lang="zh-TW" altLang="en-US" sz="1200" b="1" dirty="0"/>
          </a:p>
        </p:txBody>
      </p:sp>
      <p:sp>
        <p:nvSpPr>
          <p:cNvPr id="10" name="頁尾版面配置區 6"/>
          <p:cNvSpPr>
            <a:spLocks noGrp="1"/>
          </p:cNvSpPr>
          <p:nvPr>
            <p:ph type="ftr" sz="quarter" idx="10"/>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en-US" altLang="zh-TW" dirty="0" smtClean="0"/>
              <a:t>Source: ITRI/ISTI Research</a:t>
            </a:r>
            <a:endParaRPr lang="zh-TW" altLang="en-US" dirty="0"/>
          </a:p>
        </p:txBody>
      </p:sp>
    </p:spTree>
    <p:extLst>
      <p:ext uri="{BB962C8B-B14F-4D97-AF65-F5344CB8AC3E}">
        <p14:creationId xmlns:p14="http://schemas.microsoft.com/office/powerpoint/2010/main" val="39366390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defRPr sz="3200"/>
            </a:lvl1pPr>
          </a:lstStyle>
          <a:p>
            <a:r>
              <a:rPr lang="zh-TW" altLang="en-US" smtClean="0"/>
              <a:t>按一下以編輯母片標題樣式</a:t>
            </a:r>
            <a:endParaRPr lang="zh-TW" altLang="en-US"/>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en-US" altLang="zh-TW" dirty="0" smtClean="0"/>
              <a:t>Source: ITRI/ISTI Research</a:t>
            </a:r>
            <a:endParaRPr lang="zh-TW" altLang="en-US" dirty="0"/>
          </a:p>
        </p:txBody>
      </p:sp>
      <p:sp>
        <p:nvSpPr>
          <p:cNvPr id="4" name="文字方塊 3"/>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t>‹#›</a:t>
            </a:fld>
            <a:endParaRPr lang="zh-TW" altLang="en-US" sz="1200" b="1" dirty="0"/>
          </a:p>
        </p:txBody>
      </p:sp>
    </p:spTree>
    <p:extLst>
      <p:ext uri="{BB962C8B-B14F-4D97-AF65-F5344CB8AC3E}">
        <p14:creationId xmlns:p14="http://schemas.microsoft.com/office/powerpoint/2010/main" val="3859852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4"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en-US" altLang="zh-TW" dirty="0" smtClean="0"/>
              <a:t>Source: ITRI/ISTI Research</a:t>
            </a:r>
            <a:endParaRPr lang="zh-TW" altLang="en-US" dirty="0"/>
          </a:p>
        </p:txBody>
      </p:sp>
      <p:sp>
        <p:nvSpPr>
          <p:cNvPr id="3" name="文字方塊 2"/>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t>‹#›</a:t>
            </a:fld>
            <a:endParaRPr lang="zh-TW" altLang="en-US" sz="1200" b="1" dirty="0"/>
          </a:p>
        </p:txBody>
      </p:sp>
    </p:spTree>
    <p:extLst>
      <p:ext uri="{BB962C8B-B14F-4D97-AF65-F5344CB8AC3E}">
        <p14:creationId xmlns:p14="http://schemas.microsoft.com/office/powerpoint/2010/main" val="145218449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英文末頁">
    <p:spTree>
      <p:nvGrpSpPr>
        <p:cNvPr id="1" name=""/>
        <p:cNvGrpSpPr/>
        <p:nvPr/>
      </p:nvGrpSpPr>
      <p:grpSpPr>
        <a:xfrm>
          <a:off x="0" y="0"/>
          <a:ext cx="0" cy="0"/>
          <a:chOff x="0" y="0"/>
          <a:chExt cx="0" cy="0"/>
        </a:xfrm>
      </p:grpSpPr>
      <p:sp>
        <p:nvSpPr>
          <p:cNvPr id="51" name="文字版面配置區 7"/>
          <p:cNvSpPr txBox="1">
            <a:spLocks/>
          </p:cNvSpPr>
          <p:nvPr userDrawn="1"/>
        </p:nvSpPr>
        <p:spPr>
          <a:xfrm>
            <a:off x="207386" y="6021288"/>
            <a:ext cx="8714941" cy="485428"/>
          </a:xfrm>
          <a:prstGeom prst="rect">
            <a:avLst/>
          </a:prstGeom>
        </p:spPr>
        <p:txBody>
          <a:bodyPr/>
          <a:lstStyle>
            <a:lvl1pPr marL="171450" marR="0" indent="-171450" algn="l" defTabSz="914400" rtl="0" eaLnBrk="1" fontAlgn="auto" latinLnBrk="0" hangingPunct="1">
              <a:lnSpc>
                <a:spcPct val="100000"/>
              </a:lnSpc>
              <a:spcBef>
                <a:spcPct val="20000"/>
              </a:spcBef>
              <a:spcAft>
                <a:spcPts val="0"/>
              </a:spcAft>
              <a:buClrTx/>
              <a:buSzTx/>
              <a:buFont typeface="Arial" pitchFamily="34" charset="0"/>
              <a:buChar char="•"/>
              <a:tabLst/>
              <a:defRPr sz="11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800" b="1"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endParaRPr lang="zh-TW" altLang="en-US" dirty="0" smtClean="0"/>
          </a:p>
        </p:txBody>
      </p:sp>
      <p:sp>
        <p:nvSpPr>
          <p:cNvPr id="53" name="文字方塊 52"/>
          <p:cNvSpPr txBox="1"/>
          <p:nvPr userDrawn="1"/>
        </p:nvSpPr>
        <p:spPr>
          <a:xfrm>
            <a:off x="207386" y="6061044"/>
            <a:ext cx="8714940" cy="536163"/>
          </a:xfrm>
          <a:prstGeom prst="rect">
            <a:avLst/>
          </a:prstGeom>
          <a:noFill/>
        </p:spPr>
        <p:txBody>
          <a:bodyPr wrap="square" lIns="36000" tIns="36000" rIns="36000" bIns="36000" rtlCol="0">
            <a:spAutoFit/>
          </a:bodyPr>
          <a:lstStyle/>
          <a:p>
            <a:pPr algn="l">
              <a:lnSpc>
                <a:spcPts val="900"/>
              </a:lnSpc>
            </a:pPr>
            <a:r>
              <a:rPr lang="en-US" altLang="zh-TW" sz="1050" kern="1200" dirty="0" smtClean="0">
                <a:solidFill>
                  <a:schemeClr val="tx1"/>
                </a:solidFill>
                <a:effectLst/>
                <a:latin typeface="+mn-lt"/>
                <a:ea typeface="+mn-ea"/>
                <a:cs typeface="Microsoft Sans Serif" pitchFamily="34" charset="0"/>
              </a:rPr>
              <a:t>Given the rapid pace of change in cutting-edge technology and industry development, the timeliness and comprehensiveness of the information included in this presentation cannot be guaranteed by ITRI. Users of this presentation shall bear full liability for any injury or loss that may be sustained as a result. The Copyright of this presentation belongs to ITRI and none of this presentation, either in part or in whole, in any form, may be reproduced, publicly transmitted, modified or distributed or used by other means without permission from ITRI.</a:t>
            </a:r>
            <a:endParaRPr lang="zh-TW" altLang="zh-TW" sz="1050" kern="1200" dirty="0">
              <a:solidFill>
                <a:schemeClr val="tx1"/>
              </a:solidFill>
              <a:effectLst/>
              <a:latin typeface="+mn-lt"/>
              <a:ea typeface="+mn-ea"/>
              <a:cs typeface="Microsoft Sans Serif" pitchFamily="34" charset="0"/>
            </a:endParaRPr>
          </a:p>
        </p:txBody>
      </p:sp>
      <p:sp>
        <p:nvSpPr>
          <p:cNvPr id="54" name="文字版面配置區 11"/>
          <p:cNvSpPr>
            <a:spLocks noGrp="1"/>
          </p:cNvSpPr>
          <p:nvPr>
            <p:ph type="body" sz="quarter" idx="10"/>
          </p:nvPr>
        </p:nvSpPr>
        <p:spPr>
          <a:xfrm>
            <a:off x="5291552" y="3792879"/>
            <a:ext cx="1800000" cy="1168225"/>
          </a:xfrm>
          <a:prstGeom prst="rect">
            <a:avLst/>
          </a:prstGeom>
        </p:spPr>
        <p:txBody>
          <a:bodyPr lIns="36000" tIns="36000" rIns="36000" bIns="36000">
            <a:normAutofit/>
          </a:bodyPr>
          <a:lstStyle>
            <a:lvl1pPr marL="0" indent="0" algn="l" defTabSz="914400" rtl="0" eaLnBrk="1" latinLnBrk="0" hangingPunct="1">
              <a:lnSpc>
                <a:spcPts val="2000"/>
              </a:lnSpc>
              <a:spcBef>
                <a:spcPts val="0"/>
              </a:spcBef>
              <a:buClr>
                <a:srgbClr val="002060"/>
              </a:buClr>
              <a:buFont typeface="Arial" pitchFamily="34" charse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lvl="0"/>
            <a:r>
              <a:rPr lang="zh-TW" altLang="en-US" smtClean="0"/>
              <a:t>編輯母片文字樣式</a:t>
            </a:r>
          </a:p>
        </p:txBody>
      </p:sp>
      <p:sp>
        <p:nvSpPr>
          <p:cNvPr id="55" name="文字版面配置區 11"/>
          <p:cNvSpPr>
            <a:spLocks noGrp="1"/>
          </p:cNvSpPr>
          <p:nvPr>
            <p:ph type="body" sz="quarter" idx="11"/>
          </p:nvPr>
        </p:nvSpPr>
        <p:spPr>
          <a:xfrm>
            <a:off x="7183499" y="238785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smtClean="0"/>
              <a:t>編輯母片文字樣式</a:t>
            </a:r>
          </a:p>
        </p:txBody>
      </p:sp>
      <p:sp>
        <p:nvSpPr>
          <p:cNvPr id="56" name="文字版面配置區 11"/>
          <p:cNvSpPr>
            <a:spLocks noGrp="1"/>
          </p:cNvSpPr>
          <p:nvPr>
            <p:ph type="body" sz="quarter" idx="12"/>
          </p:nvPr>
        </p:nvSpPr>
        <p:spPr>
          <a:xfrm>
            <a:off x="5286543" y="2406487"/>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smtClean="0"/>
              <a:t>編輯母片文字樣式</a:t>
            </a:r>
          </a:p>
        </p:txBody>
      </p:sp>
      <p:sp>
        <p:nvSpPr>
          <p:cNvPr id="57" name="文字版面配置區 11"/>
          <p:cNvSpPr>
            <a:spLocks noGrp="1"/>
          </p:cNvSpPr>
          <p:nvPr>
            <p:ph type="body" sz="quarter" idx="13"/>
          </p:nvPr>
        </p:nvSpPr>
        <p:spPr>
          <a:xfrm>
            <a:off x="7183500" y="379676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smtClean="0"/>
              <a:t>編輯母片文字樣式</a:t>
            </a:r>
          </a:p>
        </p:txBody>
      </p:sp>
      <p:sp>
        <p:nvSpPr>
          <p:cNvPr id="58" name="標題 2"/>
          <p:cNvSpPr>
            <a:spLocks noGrp="1"/>
          </p:cNvSpPr>
          <p:nvPr>
            <p:ph type="title"/>
          </p:nvPr>
        </p:nvSpPr>
        <p:spPr>
          <a:xfrm>
            <a:off x="5286543" y="836824"/>
            <a:ext cx="3749953" cy="1008000"/>
          </a:xfrm>
        </p:spPr>
        <p:txBody>
          <a:bodyPr>
            <a:normAutofit/>
          </a:bodyPr>
          <a:lstStyle>
            <a:lvl1pPr>
              <a:defRPr sz="5400" i="1">
                <a:solidFill>
                  <a:schemeClr val="tx1">
                    <a:lumMod val="85000"/>
                    <a:lumOff val="15000"/>
                  </a:schemeClr>
                </a:solidFill>
              </a:defRPr>
            </a:lvl1pPr>
          </a:lstStyle>
          <a:p>
            <a:r>
              <a:rPr lang="zh-TW" altLang="en-US" smtClean="0"/>
              <a:t>按一下以編輯母片標題樣式</a:t>
            </a:r>
            <a:endParaRPr lang="zh-TW" altLang="en-US" dirty="0"/>
          </a:p>
        </p:txBody>
      </p:sp>
      <p:sp>
        <p:nvSpPr>
          <p:cNvPr id="18" name="文字方塊 17"/>
          <p:cNvSpPr txBox="1"/>
          <p:nvPr userDrawn="1"/>
        </p:nvSpPr>
        <p:spPr>
          <a:xfrm>
            <a:off x="3473262" y="5713511"/>
            <a:ext cx="2197477" cy="307777"/>
          </a:xfrm>
          <a:prstGeom prst="rect">
            <a:avLst/>
          </a:prstGeom>
          <a:noFill/>
        </p:spPr>
        <p:txBody>
          <a:bodyPr wrap="square" rtlCol="0">
            <a:spAutoFit/>
          </a:bodyPr>
          <a:lstStyle/>
          <a:p>
            <a:r>
              <a:rPr kumimoji="1" lang="en-US" altLang="zh-TW" sz="1400" dirty="0" smtClean="0">
                <a:solidFill>
                  <a:schemeClr val="tx1">
                    <a:lumMod val="75000"/>
                    <a:lumOff val="25000"/>
                  </a:schemeClr>
                </a:solidFill>
                <a:latin typeface="Verdana" charset="0"/>
                <a:ea typeface="Verdana" charset="0"/>
                <a:cs typeface="Verdana" charset="0"/>
              </a:rPr>
              <a:t>http://www.iek.org.tw</a:t>
            </a:r>
            <a:endParaRPr kumimoji="1" lang="zh-TW" altLang="en-US" sz="1400" dirty="0">
              <a:solidFill>
                <a:schemeClr val="tx1">
                  <a:lumMod val="75000"/>
                  <a:lumOff val="25000"/>
                </a:schemeClr>
              </a:solidFill>
              <a:latin typeface="Verdana" charset="0"/>
              <a:ea typeface="Verdana" charset="0"/>
              <a:cs typeface="Verdana" charset="0"/>
            </a:endParaRPr>
          </a:p>
        </p:txBody>
      </p:sp>
      <p:pic>
        <p:nvPicPr>
          <p:cNvPr id="21" name="圖片 20"/>
          <p:cNvPicPr>
            <a:picLocks noChangeAspect="1"/>
          </p:cNvPicPr>
          <p:nvPr userDrawn="1"/>
        </p:nvPicPr>
        <p:blipFill>
          <a:blip r:embed="rId2"/>
          <a:stretch>
            <a:fillRect/>
          </a:stretch>
        </p:blipFill>
        <p:spPr>
          <a:xfrm>
            <a:off x="3446007" y="5326727"/>
            <a:ext cx="2251986" cy="386783"/>
          </a:xfrm>
          <a:prstGeom prst="rect">
            <a:avLst/>
          </a:prstGeom>
        </p:spPr>
      </p:pic>
      <p:pic>
        <p:nvPicPr>
          <p:cNvPr id="16" name="圖片 15"/>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83568" y="752156"/>
            <a:ext cx="3960597" cy="3888000"/>
          </a:xfrm>
          <a:prstGeom prst="rect">
            <a:avLst/>
          </a:prstGeom>
        </p:spPr>
      </p:pic>
      <p:pic>
        <p:nvPicPr>
          <p:cNvPr id="19" name="圖片 18"/>
          <p:cNvPicPr>
            <a:picLocks noChangeAspect="1"/>
          </p:cNvPicPr>
          <p:nvPr userDrawn="1"/>
        </p:nvPicPr>
        <p:blipFill>
          <a:blip r:embed="rId4"/>
          <a:stretch>
            <a:fillRect/>
          </a:stretch>
        </p:blipFill>
        <p:spPr>
          <a:xfrm>
            <a:off x="2196488" y="4640297"/>
            <a:ext cx="2196000" cy="409588"/>
          </a:xfrm>
          <a:prstGeom prst="rect">
            <a:avLst/>
          </a:prstGeom>
        </p:spPr>
      </p:pic>
      <p:sp>
        <p:nvSpPr>
          <p:cNvPr id="15" name="文字方塊 14"/>
          <p:cNvSpPr txBox="1"/>
          <p:nvPr userDrawn="1"/>
        </p:nvSpPr>
        <p:spPr>
          <a:xfrm>
            <a:off x="35496" y="1124744"/>
            <a:ext cx="3166392" cy="1569660"/>
          </a:xfrm>
          <a:prstGeom prst="rect">
            <a:avLst/>
          </a:prstGeom>
          <a:noFill/>
        </p:spPr>
        <p:txBody>
          <a:bodyPr wrap="square" rtlCol="0">
            <a:spAutoFit/>
          </a:bodyPr>
          <a:lstStyle/>
          <a:p>
            <a:pPr algn="l">
              <a:lnSpc>
                <a:spcPct val="150000"/>
              </a:lnSpc>
            </a:pPr>
            <a:r>
              <a:rPr lang="en-US" altLang="zh-TW" sz="1600" b="1" kern="1200" dirty="0" smtClean="0">
                <a:solidFill>
                  <a:srgbClr val="7030A0"/>
                </a:solidFill>
                <a:effectLst/>
                <a:latin typeface="+mj-ea"/>
                <a:ea typeface="+mj-ea"/>
                <a:cs typeface="+mn-cs"/>
              </a:rPr>
              <a:t>2025 Vision:</a:t>
            </a:r>
            <a:r>
              <a:rPr lang="en-US" altLang="zh-TW" sz="1600" b="1" kern="1200" baseline="0" dirty="0" smtClean="0">
                <a:solidFill>
                  <a:srgbClr val="7030A0"/>
                </a:solidFill>
                <a:effectLst/>
                <a:latin typeface="+mj-ea"/>
                <a:ea typeface="+mj-ea"/>
                <a:cs typeface="+mn-cs"/>
              </a:rPr>
              <a:t> </a:t>
            </a:r>
            <a:br>
              <a:rPr lang="en-US" altLang="zh-TW" sz="1600" b="1" kern="1200" baseline="0" dirty="0" smtClean="0">
                <a:solidFill>
                  <a:srgbClr val="7030A0"/>
                </a:solidFill>
                <a:effectLst/>
                <a:latin typeface="+mj-ea"/>
                <a:ea typeface="+mj-ea"/>
                <a:cs typeface="+mn-cs"/>
              </a:rPr>
            </a:br>
            <a:r>
              <a:rPr lang="en-US" altLang="zh-TW" sz="1600" b="1" kern="1200" dirty="0" smtClean="0">
                <a:solidFill>
                  <a:srgbClr val="7030A0"/>
                </a:solidFill>
                <a:effectLst/>
                <a:latin typeface="+mj-ea"/>
                <a:ea typeface="+mj-ea"/>
                <a:cs typeface="+mn-cs"/>
              </a:rPr>
              <a:t>Inspire science and technology innovation and value-up for Taiwan industries</a:t>
            </a:r>
          </a:p>
        </p:txBody>
      </p:sp>
    </p:spTree>
    <p:extLst>
      <p:ext uri="{BB962C8B-B14F-4D97-AF65-F5344CB8AC3E}">
        <p14:creationId xmlns:p14="http://schemas.microsoft.com/office/powerpoint/2010/main" val="258870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50" fill="hold">
                                          <p:stCondLst>
                                            <p:cond delay="0"/>
                                          </p:stCondLst>
                                        </p:cTn>
                                        <p:tgtEl>
                                          <p:spTgt spid="16"/>
                                        </p:tgtEl>
                                        <p:attrNameLst>
                                          <p:attrName>r</p:attrName>
                                        </p:attrNameLst>
                                      </p:cBhvr>
                                    </p:animRot>
                                    <p:animRot by="-240000">
                                      <p:cBhvr>
                                        <p:cTn id="7" dur="500" fill="hold">
                                          <p:stCondLst>
                                            <p:cond delay="500"/>
                                          </p:stCondLst>
                                        </p:cTn>
                                        <p:tgtEl>
                                          <p:spTgt spid="16"/>
                                        </p:tgtEl>
                                        <p:attrNameLst>
                                          <p:attrName>r</p:attrName>
                                        </p:attrNameLst>
                                      </p:cBhvr>
                                    </p:animRot>
                                    <p:animRot by="240000">
                                      <p:cBhvr>
                                        <p:cTn id="8" dur="500" fill="hold">
                                          <p:stCondLst>
                                            <p:cond delay="1000"/>
                                          </p:stCondLst>
                                        </p:cTn>
                                        <p:tgtEl>
                                          <p:spTgt spid="16"/>
                                        </p:tgtEl>
                                        <p:attrNameLst>
                                          <p:attrName>r</p:attrName>
                                        </p:attrNameLst>
                                      </p:cBhvr>
                                    </p:animRot>
                                    <p:animRot by="-240000">
                                      <p:cBhvr>
                                        <p:cTn id="9" dur="500" fill="hold">
                                          <p:stCondLst>
                                            <p:cond delay="1500"/>
                                          </p:stCondLst>
                                        </p:cTn>
                                        <p:tgtEl>
                                          <p:spTgt spid="16"/>
                                        </p:tgtEl>
                                        <p:attrNameLst>
                                          <p:attrName>r</p:attrName>
                                        </p:attrNameLst>
                                      </p:cBhvr>
                                    </p:animRot>
                                    <p:animRot by="120000">
                                      <p:cBhvr>
                                        <p:cTn id="10" dur="500" fill="hold">
                                          <p:stCondLst>
                                            <p:cond delay="20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lgn="ctr">
              <a:defRPr sz="3200"/>
            </a:lvl1pPr>
          </a:lstStyle>
          <a:p>
            <a:r>
              <a:rPr lang="zh-TW" altLang="en-US" sz="3200" dirty="0" smtClean="0"/>
              <a:t>標題請用</a:t>
            </a:r>
            <a:r>
              <a:rPr lang="en-US" altLang="zh-TW" sz="3200" dirty="0" smtClean="0"/>
              <a:t>32pt</a:t>
            </a:r>
            <a:r>
              <a:rPr lang="zh-TW" altLang="en-US" sz="3200" dirty="0" smtClean="0"/>
              <a:t>粗體</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t>資料來源：工研院產科國際所</a:t>
            </a:r>
            <a:endParaRPr lang="zh-TW" altLang="en-US" dirty="0"/>
          </a:p>
        </p:txBody>
      </p:sp>
      <p:sp>
        <p:nvSpPr>
          <p:cNvPr id="5" name="文字方塊 4"/>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t>‹#›</a:t>
            </a:fld>
            <a:endParaRPr lang="zh-TW" altLang="en-US" sz="1200" b="1" dirty="0"/>
          </a:p>
        </p:txBody>
      </p:sp>
    </p:spTree>
    <p:extLst>
      <p:ext uri="{BB962C8B-B14F-4D97-AF65-F5344CB8AC3E}">
        <p14:creationId xmlns:p14="http://schemas.microsoft.com/office/powerpoint/2010/main" val="8096453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vert="horz" lIns="91440" tIns="45720" rIns="91440" bIns="45720" rtlCol="0" anchor="t" anchorCtr="0">
            <a:noAutofit/>
          </a:bodyPr>
          <a:lstStyle>
            <a:lvl1pPr algn="ctr">
              <a:defRPr lang="zh-TW" altLang="en-US" sz="3200"/>
            </a:lvl1pPr>
          </a:lstStyle>
          <a:p>
            <a:pPr lvl="0"/>
            <a:r>
              <a:rPr lang="zh-TW" altLang="en-US" sz="3200" dirty="0" smtClean="0"/>
              <a:t>標題請用</a:t>
            </a:r>
            <a:r>
              <a:rPr lang="en-US" altLang="zh-TW" sz="3200" dirty="0" smtClean="0"/>
              <a:t>32pt</a:t>
            </a:r>
            <a:r>
              <a:rPr lang="zh-TW" altLang="en-US" sz="3200" dirty="0" smtClean="0"/>
              <a:t>粗體</a:t>
            </a:r>
            <a:endParaRPr lang="zh-TW" altLang="en-US" dirty="0"/>
          </a:p>
        </p:txBody>
      </p:sp>
      <p:sp>
        <p:nvSpPr>
          <p:cNvPr id="3" name="內容版面配置區 2"/>
          <p:cNvSpPr>
            <a:spLocks noGrp="1"/>
          </p:cNvSpPr>
          <p:nvPr>
            <p:ph sz="half" idx="1"/>
          </p:nvPr>
        </p:nvSpPr>
        <p:spPr>
          <a:xfrm>
            <a:off x="457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t>資料來源：工研院產科國際所</a:t>
            </a:r>
            <a:endParaRPr lang="zh-TW" altLang="en-US" dirty="0"/>
          </a:p>
        </p:txBody>
      </p:sp>
      <p:sp>
        <p:nvSpPr>
          <p:cNvPr id="6" name="文字方塊 5"/>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t>‹#›</a:t>
            </a:fld>
            <a:endParaRPr lang="zh-TW" altLang="en-US" sz="1200" b="1" dirty="0"/>
          </a:p>
        </p:txBody>
      </p:sp>
    </p:spTree>
    <p:extLst>
      <p:ext uri="{BB962C8B-B14F-4D97-AF65-F5344CB8AC3E}">
        <p14:creationId xmlns:p14="http://schemas.microsoft.com/office/powerpoint/2010/main" val="17483383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lgn="ctr">
              <a:defRPr sz="3200"/>
            </a:lvl1pPr>
          </a:lstStyle>
          <a:p>
            <a:r>
              <a:rPr lang="zh-TW" altLang="en-US" sz="3200" dirty="0" smtClean="0"/>
              <a:t>標題請用</a:t>
            </a:r>
            <a:r>
              <a:rPr lang="en-US" altLang="zh-TW" sz="3200" dirty="0" smtClean="0"/>
              <a:t>32pt</a:t>
            </a:r>
            <a:r>
              <a:rPr lang="zh-TW" altLang="en-US" sz="3200" dirty="0" smtClean="0"/>
              <a:t>粗體</a:t>
            </a:r>
            <a:endParaRPr lang="zh-TW" altLang="en-US" dirty="0"/>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9" name="頁尾版面配置區 6"/>
          <p:cNvSpPr>
            <a:spLocks noGrp="1"/>
          </p:cNvSpPr>
          <p:nvPr>
            <p:ph type="ftr" sz="quarter" idx="10"/>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t>資料來源：工研院產科國際所</a:t>
            </a:r>
            <a:endParaRPr lang="zh-TW" altLang="en-US" dirty="0"/>
          </a:p>
        </p:txBody>
      </p:sp>
      <p:sp>
        <p:nvSpPr>
          <p:cNvPr id="8" name="文字方塊 7"/>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t>‹#›</a:t>
            </a:fld>
            <a:endParaRPr lang="zh-TW" altLang="en-US" sz="1200" b="1" dirty="0"/>
          </a:p>
        </p:txBody>
      </p:sp>
    </p:spTree>
    <p:extLst>
      <p:ext uri="{BB962C8B-B14F-4D97-AF65-F5344CB8AC3E}">
        <p14:creationId xmlns:p14="http://schemas.microsoft.com/office/powerpoint/2010/main" val="37326612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defRPr sz="3200"/>
            </a:lvl1pPr>
          </a:lstStyle>
          <a:p>
            <a:r>
              <a:rPr lang="zh-TW" altLang="en-US" sz="3200" dirty="0" smtClean="0"/>
              <a:t>標題請用</a:t>
            </a:r>
            <a:r>
              <a:rPr lang="en-US" altLang="zh-TW" sz="3200" dirty="0" smtClean="0"/>
              <a:t>32pt</a:t>
            </a:r>
            <a:r>
              <a:rPr lang="zh-TW" altLang="en-US" sz="3200" dirty="0" smtClean="0"/>
              <a:t>粗體</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t>資料來源：工研院產科國際所</a:t>
            </a:r>
            <a:endParaRPr lang="zh-TW" altLang="en-US" dirty="0"/>
          </a:p>
        </p:txBody>
      </p:sp>
      <p:sp>
        <p:nvSpPr>
          <p:cNvPr id="4" name="文字方塊 3"/>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t>‹#›</a:t>
            </a:fld>
            <a:endParaRPr lang="zh-TW" altLang="en-US" sz="1200" b="1" dirty="0"/>
          </a:p>
        </p:txBody>
      </p:sp>
    </p:spTree>
    <p:extLst>
      <p:ext uri="{BB962C8B-B14F-4D97-AF65-F5344CB8AC3E}">
        <p14:creationId xmlns:p14="http://schemas.microsoft.com/office/powerpoint/2010/main" val="25049968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4"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t>資料來源：工研院產科國際所</a:t>
            </a:r>
            <a:endParaRPr lang="zh-TW" altLang="en-US" dirty="0"/>
          </a:p>
        </p:txBody>
      </p:sp>
      <p:sp>
        <p:nvSpPr>
          <p:cNvPr id="3" name="文字方塊 2"/>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t>‹#›</a:t>
            </a:fld>
            <a:endParaRPr lang="zh-TW" altLang="en-US" sz="1200" b="1" dirty="0"/>
          </a:p>
        </p:txBody>
      </p:sp>
    </p:spTree>
    <p:extLst>
      <p:ext uri="{BB962C8B-B14F-4D97-AF65-F5344CB8AC3E}">
        <p14:creationId xmlns:p14="http://schemas.microsoft.com/office/powerpoint/2010/main" val="8750920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中文末頁">
    <p:spTree>
      <p:nvGrpSpPr>
        <p:cNvPr id="1" name=""/>
        <p:cNvGrpSpPr/>
        <p:nvPr/>
      </p:nvGrpSpPr>
      <p:grpSpPr>
        <a:xfrm>
          <a:off x="0" y="0"/>
          <a:ext cx="0" cy="0"/>
          <a:chOff x="0" y="0"/>
          <a:chExt cx="0" cy="0"/>
        </a:xfrm>
      </p:grpSpPr>
      <p:pic>
        <p:nvPicPr>
          <p:cNvPr id="17" name="圖片 1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83568" y="752156"/>
            <a:ext cx="3960597" cy="3888000"/>
          </a:xfrm>
          <a:prstGeom prst="rect">
            <a:avLst/>
          </a:prstGeom>
        </p:spPr>
      </p:pic>
      <p:sp>
        <p:nvSpPr>
          <p:cNvPr id="51" name="文字方塊 50"/>
          <p:cNvSpPr txBox="1"/>
          <p:nvPr userDrawn="1"/>
        </p:nvSpPr>
        <p:spPr>
          <a:xfrm>
            <a:off x="218358" y="6125548"/>
            <a:ext cx="8714941" cy="380480"/>
          </a:xfrm>
          <a:prstGeom prst="rect">
            <a:avLst/>
          </a:prstGeom>
          <a:noFill/>
        </p:spPr>
        <p:txBody>
          <a:bodyPr wrap="square" lIns="0" tIns="36000" rIns="0" bIns="36000" rtlCol="0">
            <a:spAutoFit/>
          </a:bodyPr>
          <a:lstStyle/>
          <a:p>
            <a:pPr marL="0" marR="0" indent="0" algn="l" defTabSz="914400" rtl="0" eaLnBrk="1" fontAlgn="auto" latinLnBrk="0" hangingPunct="1">
              <a:lnSpc>
                <a:spcPts val="1200"/>
              </a:lnSpc>
              <a:spcBef>
                <a:spcPts val="0"/>
              </a:spcBef>
              <a:spcAft>
                <a:spcPts val="0"/>
              </a:spcAft>
              <a:buClrTx/>
              <a:buSzTx/>
              <a:buFontTx/>
              <a:buNone/>
              <a:tabLst/>
              <a:defRPr/>
            </a:pPr>
            <a:r>
              <a:rPr lang="zh-TW" altLang="zh-TW" sz="1100" b="0" spc="-20" baseline="0" dirty="0" smtClean="0">
                <a:solidFill>
                  <a:schemeClr val="tx1"/>
                </a:solidFill>
              </a:rPr>
              <a:t>以上簡報所提供之資訊，在尖端科技發展與產業變動中，無法保證資訊的時效性及完整性，使用者應自行承擔因使用本簡報資料可能產生之任何損害。著作權歸工研院所有，非經</a:t>
            </a:r>
            <a:r>
              <a:rPr lang="zh-TW" altLang="en-US" sz="1100" b="0" spc="-20" baseline="0" dirty="0" smtClean="0">
                <a:solidFill>
                  <a:schemeClr val="tx1"/>
                </a:solidFill>
              </a:rPr>
              <a:t>書面</a:t>
            </a:r>
            <a:r>
              <a:rPr lang="zh-TW" altLang="zh-TW" sz="1100" b="0" spc="-20" baseline="0" dirty="0" smtClean="0">
                <a:solidFill>
                  <a:schemeClr val="tx1"/>
                </a:solidFill>
              </a:rPr>
              <a:t>允許，不得以任何形式進行局部或全部之重製、公開傳輸、改作、散布或其他利用本簡報資料之行為。</a:t>
            </a:r>
            <a:endParaRPr lang="zh-TW" altLang="en-US" sz="1100" b="0" spc="-20" baseline="0" dirty="0" smtClean="0"/>
          </a:p>
        </p:txBody>
      </p:sp>
      <p:sp>
        <p:nvSpPr>
          <p:cNvPr id="54" name="文字版面配置區 11"/>
          <p:cNvSpPr>
            <a:spLocks noGrp="1"/>
          </p:cNvSpPr>
          <p:nvPr>
            <p:ph type="body" sz="quarter" idx="10"/>
          </p:nvPr>
        </p:nvSpPr>
        <p:spPr>
          <a:xfrm>
            <a:off x="5291552" y="3792879"/>
            <a:ext cx="1800000" cy="1168225"/>
          </a:xfrm>
          <a:prstGeom prst="rect">
            <a:avLst/>
          </a:prstGeom>
        </p:spPr>
        <p:txBody>
          <a:bodyPr lIns="36000" tIns="36000" rIns="36000" bIns="36000">
            <a:normAutofit/>
          </a:bodyPr>
          <a:lstStyle>
            <a:lvl1pPr marL="0" indent="0" algn="l" defTabSz="914400" rtl="0" eaLnBrk="1" latinLnBrk="0" hangingPunct="1">
              <a:lnSpc>
                <a:spcPts val="2000"/>
              </a:lnSpc>
              <a:spcBef>
                <a:spcPts val="0"/>
              </a:spcBef>
              <a:buClr>
                <a:srgbClr val="002060"/>
              </a:buClr>
              <a:buFont typeface="Arial" pitchFamily="34" charse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lvl="0"/>
            <a:r>
              <a:rPr lang="zh-TW" altLang="en-US" smtClean="0"/>
              <a:t>按一下以編輯母片文字樣式</a:t>
            </a:r>
          </a:p>
        </p:txBody>
      </p:sp>
      <p:sp>
        <p:nvSpPr>
          <p:cNvPr id="55" name="文字版面配置區 11"/>
          <p:cNvSpPr>
            <a:spLocks noGrp="1"/>
          </p:cNvSpPr>
          <p:nvPr>
            <p:ph type="body" sz="quarter" idx="11"/>
          </p:nvPr>
        </p:nvSpPr>
        <p:spPr>
          <a:xfrm>
            <a:off x="7183499" y="238785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smtClean="0"/>
              <a:t>按一下以編輯母片文字樣式</a:t>
            </a:r>
          </a:p>
        </p:txBody>
      </p:sp>
      <p:sp>
        <p:nvSpPr>
          <p:cNvPr id="56" name="文字版面配置區 11"/>
          <p:cNvSpPr>
            <a:spLocks noGrp="1"/>
          </p:cNvSpPr>
          <p:nvPr>
            <p:ph type="body" sz="quarter" idx="12"/>
          </p:nvPr>
        </p:nvSpPr>
        <p:spPr>
          <a:xfrm>
            <a:off x="5286543" y="2406487"/>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smtClean="0"/>
              <a:t>按一下以編輯母片文字樣式</a:t>
            </a:r>
          </a:p>
        </p:txBody>
      </p:sp>
      <p:sp>
        <p:nvSpPr>
          <p:cNvPr id="57" name="文字版面配置區 11"/>
          <p:cNvSpPr>
            <a:spLocks noGrp="1"/>
          </p:cNvSpPr>
          <p:nvPr>
            <p:ph type="body" sz="quarter" idx="13"/>
          </p:nvPr>
        </p:nvSpPr>
        <p:spPr>
          <a:xfrm>
            <a:off x="7183500" y="379676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smtClean="0"/>
              <a:t>按一下以編輯母片文字樣式</a:t>
            </a:r>
          </a:p>
        </p:txBody>
      </p:sp>
      <p:sp>
        <p:nvSpPr>
          <p:cNvPr id="58" name="標題 2"/>
          <p:cNvSpPr>
            <a:spLocks noGrp="1"/>
          </p:cNvSpPr>
          <p:nvPr>
            <p:ph type="title"/>
          </p:nvPr>
        </p:nvSpPr>
        <p:spPr>
          <a:xfrm>
            <a:off x="5286543" y="836824"/>
            <a:ext cx="3749953" cy="1008000"/>
          </a:xfrm>
        </p:spPr>
        <p:txBody>
          <a:bodyPr>
            <a:normAutofit/>
          </a:bodyPr>
          <a:lstStyle>
            <a:lvl1pPr>
              <a:defRPr sz="5400" i="1">
                <a:solidFill>
                  <a:schemeClr val="tx1">
                    <a:lumMod val="85000"/>
                    <a:lumOff val="15000"/>
                  </a:schemeClr>
                </a:solidFill>
              </a:defRPr>
            </a:lvl1pPr>
          </a:lstStyle>
          <a:p>
            <a:r>
              <a:rPr lang="zh-TW" altLang="en-US" smtClean="0"/>
              <a:t>按一下以編輯母片標題樣式</a:t>
            </a:r>
            <a:endParaRPr lang="zh-TW" altLang="en-US" dirty="0"/>
          </a:p>
        </p:txBody>
      </p:sp>
      <p:sp>
        <p:nvSpPr>
          <p:cNvPr id="13" name="文字方塊 12"/>
          <p:cNvSpPr txBox="1"/>
          <p:nvPr userDrawn="1"/>
        </p:nvSpPr>
        <p:spPr>
          <a:xfrm>
            <a:off x="3473262" y="5713511"/>
            <a:ext cx="2197477" cy="307777"/>
          </a:xfrm>
          <a:prstGeom prst="rect">
            <a:avLst/>
          </a:prstGeom>
          <a:noFill/>
        </p:spPr>
        <p:txBody>
          <a:bodyPr wrap="square" rtlCol="0">
            <a:spAutoFit/>
          </a:bodyPr>
          <a:lstStyle/>
          <a:p>
            <a:r>
              <a:rPr kumimoji="1" lang="en-US" altLang="zh-TW" sz="1400" dirty="0" smtClean="0">
                <a:solidFill>
                  <a:schemeClr val="tx1">
                    <a:lumMod val="75000"/>
                    <a:lumOff val="25000"/>
                  </a:schemeClr>
                </a:solidFill>
                <a:latin typeface="Verdana" charset="0"/>
                <a:ea typeface="Verdana" charset="0"/>
                <a:cs typeface="Verdana" charset="0"/>
              </a:rPr>
              <a:t>http://www.iek.org.tw</a:t>
            </a:r>
            <a:endParaRPr kumimoji="1" lang="zh-TW" altLang="en-US" sz="1400" dirty="0">
              <a:solidFill>
                <a:schemeClr val="tx1">
                  <a:lumMod val="75000"/>
                  <a:lumOff val="25000"/>
                </a:schemeClr>
              </a:solidFill>
              <a:latin typeface="Verdana" charset="0"/>
              <a:ea typeface="Verdana" charset="0"/>
              <a:cs typeface="Verdana" charset="0"/>
            </a:endParaRPr>
          </a:p>
        </p:txBody>
      </p:sp>
      <p:pic>
        <p:nvPicPr>
          <p:cNvPr id="14" name="圖片 13"/>
          <p:cNvPicPr>
            <a:picLocks noChangeAspect="1"/>
          </p:cNvPicPr>
          <p:nvPr userDrawn="1"/>
        </p:nvPicPr>
        <p:blipFill>
          <a:blip r:embed="rId3"/>
          <a:stretch>
            <a:fillRect/>
          </a:stretch>
        </p:blipFill>
        <p:spPr>
          <a:xfrm>
            <a:off x="3446007" y="5326727"/>
            <a:ext cx="2251986" cy="386783"/>
          </a:xfrm>
          <a:prstGeom prst="rect">
            <a:avLst/>
          </a:prstGeom>
        </p:spPr>
      </p:pic>
      <p:sp>
        <p:nvSpPr>
          <p:cNvPr id="2" name="文字方塊 1"/>
          <p:cNvSpPr txBox="1"/>
          <p:nvPr userDrawn="1"/>
        </p:nvSpPr>
        <p:spPr>
          <a:xfrm>
            <a:off x="354279" y="1244659"/>
            <a:ext cx="2278800" cy="1287917"/>
          </a:xfrm>
          <a:prstGeom prst="rect">
            <a:avLst/>
          </a:prstGeom>
          <a:noFill/>
        </p:spPr>
        <p:txBody>
          <a:bodyPr wrap="square" rtlCol="0">
            <a:spAutoFit/>
          </a:bodyPr>
          <a:lstStyle/>
          <a:p>
            <a:pPr algn="ctr">
              <a:lnSpc>
                <a:spcPct val="150000"/>
              </a:lnSpc>
            </a:pPr>
            <a:r>
              <a:rPr lang="en-US" altLang="zh-TW" sz="1800" b="1" kern="1200" dirty="0" smtClean="0">
                <a:solidFill>
                  <a:srgbClr val="7030A0"/>
                </a:solidFill>
                <a:effectLst/>
                <a:latin typeface="+mj-ea"/>
                <a:ea typeface="+mj-ea"/>
                <a:cs typeface="+mn-cs"/>
              </a:rPr>
              <a:t>2025</a:t>
            </a:r>
            <a:r>
              <a:rPr lang="zh-TW" altLang="en-US" sz="1800" b="1" kern="1200" dirty="0" smtClean="0">
                <a:solidFill>
                  <a:srgbClr val="7030A0"/>
                </a:solidFill>
                <a:effectLst/>
                <a:latin typeface="+mj-ea"/>
                <a:ea typeface="+mj-ea"/>
                <a:cs typeface="+mn-cs"/>
              </a:rPr>
              <a:t>願景：</a:t>
            </a:r>
            <a:r>
              <a:rPr lang="en-US" altLang="zh-TW" sz="1800" b="1" kern="1200" dirty="0" smtClean="0">
                <a:solidFill>
                  <a:srgbClr val="7030A0"/>
                </a:solidFill>
                <a:effectLst/>
                <a:latin typeface="+mj-ea"/>
                <a:ea typeface="+mj-ea"/>
                <a:cs typeface="+mn-cs"/>
              </a:rPr>
              <a:t/>
            </a:r>
            <a:br>
              <a:rPr lang="en-US" altLang="zh-TW" sz="1800" b="1" kern="1200" dirty="0" smtClean="0">
                <a:solidFill>
                  <a:srgbClr val="7030A0"/>
                </a:solidFill>
                <a:effectLst/>
                <a:latin typeface="+mj-ea"/>
                <a:ea typeface="+mj-ea"/>
                <a:cs typeface="+mn-cs"/>
              </a:rPr>
            </a:br>
            <a:r>
              <a:rPr lang="zh-TW" altLang="zh-TW" sz="1800" b="1" kern="1200" dirty="0" smtClean="0">
                <a:solidFill>
                  <a:srgbClr val="7030A0"/>
                </a:solidFill>
                <a:effectLst/>
                <a:latin typeface="+mj-ea"/>
                <a:ea typeface="+mj-ea"/>
                <a:cs typeface="+mn-cs"/>
              </a:rPr>
              <a:t>促進台灣產業</a:t>
            </a:r>
            <a:endParaRPr lang="en-US" altLang="zh-TW" sz="1800" b="1" kern="1200" dirty="0" smtClean="0">
              <a:solidFill>
                <a:srgbClr val="7030A0"/>
              </a:solidFill>
              <a:effectLst/>
              <a:latin typeface="+mj-ea"/>
              <a:ea typeface="+mj-ea"/>
              <a:cs typeface="+mn-cs"/>
            </a:endParaRPr>
          </a:p>
          <a:p>
            <a:pPr algn="ctr">
              <a:lnSpc>
                <a:spcPct val="150000"/>
              </a:lnSpc>
            </a:pPr>
            <a:r>
              <a:rPr lang="zh-TW" altLang="zh-TW" sz="1800" b="1" kern="1200" dirty="0" smtClean="0">
                <a:solidFill>
                  <a:srgbClr val="7030A0"/>
                </a:solidFill>
                <a:effectLst/>
                <a:latin typeface="+mj-ea"/>
                <a:ea typeface="+mj-ea"/>
                <a:cs typeface="+mn-cs"/>
              </a:rPr>
              <a:t>科技創新與價值提升</a:t>
            </a:r>
            <a:endParaRPr lang="zh-TW" altLang="en-US" sz="1800" b="1" dirty="0">
              <a:solidFill>
                <a:srgbClr val="7030A0"/>
              </a:solidFill>
              <a:latin typeface="+mj-ea"/>
              <a:ea typeface="+mj-ea"/>
            </a:endParaRPr>
          </a:p>
        </p:txBody>
      </p:sp>
      <p:pic>
        <p:nvPicPr>
          <p:cNvPr id="3" name="圖片 2"/>
          <p:cNvPicPr>
            <a:picLocks noChangeAspect="1"/>
          </p:cNvPicPr>
          <p:nvPr userDrawn="1"/>
        </p:nvPicPr>
        <p:blipFill>
          <a:blip r:embed="rId4"/>
          <a:stretch>
            <a:fillRect/>
          </a:stretch>
        </p:blipFill>
        <p:spPr>
          <a:xfrm>
            <a:off x="2196488" y="4640297"/>
            <a:ext cx="2196000" cy="409588"/>
          </a:xfrm>
          <a:prstGeom prst="rect">
            <a:avLst/>
          </a:prstGeom>
        </p:spPr>
      </p:pic>
    </p:spTree>
    <p:extLst>
      <p:ext uri="{BB962C8B-B14F-4D97-AF65-F5344CB8AC3E}">
        <p14:creationId xmlns:p14="http://schemas.microsoft.com/office/powerpoint/2010/main" val="161759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50" fill="hold">
                                          <p:stCondLst>
                                            <p:cond delay="0"/>
                                          </p:stCondLst>
                                        </p:cTn>
                                        <p:tgtEl>
                                          <p:spTgt spid="17"/>
                                        </p:tgtEl>
                                        <p:attrNameLst>
                                          <p:attrName>r</p:attrName>
                                        </p:attrNameLst>
                                      </p:cBhvr>
                                    </p:animRot>
                                    <p:animRot by="-240000">
                                      <p:cBhvr>
                                        <p:cTn id="7" dur="500" fill="hold">
                                          <p:stCondLst>
                                            <p:cond delay="500"/>
                                          </p:stCondLst>
                                        </p:cTn>
                                        <p:tgtEl>
                                          <p:spTgt spid="17"/>
                                        </p:tgtEl>
                                        <p:attrNameLst>
                                          <p:attrName>r</p:attrName>
                                        </p:attrNameLst>
                                      </p:cBhvr>
                                    </p:animRot>
                                    <p:animRot by="240000">
                                      <p:cBhvr>
                                        <p:cTn id="8" dur="500" fill="hold">
                                          <p:stCondLst>
                                            <p:cond delay="1000"/>
                                          </p:stCondLst>
                                        </p:cTn>
                                        <p:tgtEl>
                                          <p:spTgt spid="17"/>
                                        </p:tgtEl>
                                        <p:attrNameLst>
                                          <p:attrName>r</p:attrName>
                                        </p:attrNameLst>
                                      </p:cBhvr>
                                    </p:animRot>
                                    <p:animRot by="-240000">
                                      <p:cBhvr>
                                        <p:cTn id="9" dur="500" fill="hold">
                                          <p:stCondLst>
                                            <p:cond delay="1500"/>
                                          </p:stCondLst>
                                        </p:cTn>
                                        <p:tgtEl>
                                          <p:spTgt spid="17"/>
                                        </p:tgtEl>
                                        <p:attrNameLst>
                                          <p:attrName>r</p:attrName>
                                        </p:attrNameLst>
                                      </p:cBhvr>
                                    </p:animRot>
                                    <p:animRot by="120000">
                                      <p:cBhvr>
                                        <p:cTn id="10" dur="500" fill="hold">
                                          <p:stCondLst>
                                            <p:cond delay="20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標題投影片">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0" y="2998800"/>
            <a:ext cx="9144000" cy="1565656"/>
          </a:xfrm>
        </p:spPr>
        <p:txBody>
          <a:bodyPr anchor="ctr" anchorCtr="0">
            <a:normAutofit/>
          </a:bodyPr>
          <a:lstStyle>
            <a:lvl1pPr marL="0" indent="0" algn="ctr">
              <a:buNone/>
              <a:defRPr sz="20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8" name="標題 1"/>
          <p:cNvSpPr>
            <a:spLocks noGrp="1"/>
          </p:cNvSpPr>
          <p:nvPr>
            <p:ph type="ctrTitle"/>
          </p:nvPr>
        </p:nvSpPr>
        <p:spPr>
          <a:xfrm>
            <a:off x="0" y="273600"/>
            <a:ext cx="9144000" cy="1144800"/>
          </a:xfrm>
          <a:prstGeom prst="rect">
            <a:avLst/>
          </a:prstGeom>
        </p:spPr>
        <p:txBody>
          <a:bodyPr anchor="b" anchorCtr="0">
            <a:normAutofit/>
          </a:bodyPr>
          <a:lstStyle>
            <a:lvl1pPr>
              <a:defRPr sz="4400">
                <a:solidFill>
                  <a:schemeClr val="tx1"/>
                </a:solidFill>
              </a:defRPr>
            </a:lvl1pPr>
          </a:lstStyle>
          <a:p>
            <a:r>
              <a:rPr lang="zh-TW" altLang="en-US" smtClean="0"/>
              <a:t>按一下以編輯母片標題樣式</a:t>
            </a:r>
            <a:endParaRPr lang="zh-TW" altLang="en-US" dirty="0"/>
          </a:p>
        </p:txBody>
      </p:sp>
      <p:sp>
        <p:nvSpPr>
          <p:cNvPr id="29" name="文字版面配置區 30"/>
          <p:cNvSpPr>
            <a:spLocks noGrp="1"/>
          </p:cNvSpPr>
          <p:nvPr>
            <p:ph type="body" sz="quarter" idx="10"/>
          </p:nvPr>
        </p:nvSpPr>
        <p:spPr>
          <a:xfrm>
            <a:off x="0" y="1411200"/>
            <a:ext cx="9144000" cy="1296000"/>
          </a:xfrm>
        </p:spPr>
        <p:txBody>
          <a:bodyPr anchor="t" anchorCtr="0">
            <a:normAutofit/>
          </a:bodyPr>
          <a:lstStyle>
            <a:lvl1pPr marL="0" indent="0" algn="ctr">
              <a:buNone/>
              <a:defRPr sz="3000" b="1">
                <a:solidFill>
                  <a:schemeClr val="tx1"/>
                </a:solidFill>
                <a:latin typeface="+mn-lt"/>
                <a:ea typeface="+mn-ea"/>
              </a:defRPr>
            </a:lvl1pPr>
            <a:lvl5pPr marL="1828800" indent="0">
              <a:buNone/>
              <a:defRPr/>
            </a:lvl5pPr>
          </a:lstStyle>
          <a:p>
            <a:pPr lvl="0"/>
            <a:r>
              <a:rPr lang="zh-TW" altLang="en-US" smtClean="0"/>
              <a:t>編輯母片文字樣式</a:t>
            </a:r>
          </a:p>
        </p:txBody>
      </p:sp>
      <p:cxnSp>
        <p:nvCxnSpPr>
          <p:cNvPr id="33" name="直線接點 32"/>
          <p:cNvCxnSpPr/>
          <p:nvPr userDrawn="1"/>
        </p:nvCxnSpPr>
        <p:spPr>
          <a:xfrm>
            <a:off x="0"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userDrawn="1"/>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23" name="文字方塊 22"/>
          <p:cNvSpPr txBox="1">
            <a:spLocks noChangeAspect="1"/>
          </p:cNvSpPr>
          <p:nvPr/>
        </p:nvSpPr>
        <p:spPr>
          <a:xfrm>
            <a:off x="4680128" y="6565116"/>
            <a:ext cx="1044000" cy="214330"/>
          </a:xfrm>
          <a:prstGeom prst="rect">
            <a:avLst/>
          </a:prstGeom>
          <a:noFill/>
        </p:spPr>
        <p:txBody>
          <a:bodyPr wrap="square" lIns="0" tIns="0" rIns="0" bIns="0" rtlCol="0">
            <a:noAutofit/>
          </a:bodyPr>
          <a:lstStyle/>
          <a:p>
            <a:pPr>
              <a:lnSpc>
                <a:spcPct val="100000"/>
              </a:lnSpc>
            </a:pPr>
            <a:r>
              <a:rPr lang="en-US" altLang="zh-TW" sz="800" b="1" baseline="0" dirty="0" smtClean="0">
                <a:solidFill>
                  <a:schemeClr val="tx1">
                    <a:lumMod val="85000"/>
                    <a:lumOff val="15000"/>
                  </a:schemeClr>
                </a:solidFill>
                <a:latin typeface="Arial" pitchFamily="34" charset="0"/>
                <a:cs typeface="Arial" pitchFamily="34" charset="0"/>
              </a:rPr>
              <a:t>Copyright  2019</a:t>
            </a:r>
          </a:p>
          <a:p>
            <a:pPr>
              <a:lnSpc>
                <a:spcPct val="100000"/>
              </a:lnSpc>
            </a:pPr>
            <a:r>
              <a:rPr lang="en-US" altLang="zh-TW" sz="800" b="1" baseline="0" dirty="0" smtClean="0">
                <a:solidFill>
                  <a:schemeClr val="tx1">
                    <a:lumMod val="85000"/>
                    <a:lumOff val="15000"/>
                  </a:schemeClr>
                </a:solidFill>
                <a:latin typeface="Arial" pitchFamily="34" charset="0"/>
                <a:cs typeface="Arial" pitchFamily="34" charset="0"/>
              </a:rPr>
              <a:t>All Rights Reserved</a:t>
            </a:r>
            <a:endParaRPr lang="zh-TW" altLang="en-US" sz="800" b="1" baseline="0" dirty="0">
              <a:solidFill>
                <a:schemeClr val="tx1">
                  <a:lumMod val="85000"/>
                  <a:lumOff val="15000"/>
                </a:schemeClr>
              </a:solidFill>
              <a:latin typeface="Arial" pitchFamily="34" charset="0"/>
              <a:cs typeface="Arial" pitchFamily="34" charset="0"/>
            </a:endParaRPr>
          </a:p>
        </p:txBody>
      </p:sp>
      <p:sp>
        <p:nvSpPr>
          <p:cNvPr id="12" name="矩形 11"/>
          <p:cNvSpPr/>
          <p:nvPr/>
        </p:nvSpPr>
        <p:spPr>
          <a:xfrm>
            <a:off x="0" y="0"/>
            <a:ext cx="4280339" cy="253916"/>
          </a:xfrm>
          <a:prstGeom prst="rect">
            <a:avLst/>
          </a:prstGeom>
          <a:noFill/>
        </p:spPr>
        <p:txBody>
          <a:bodyPr wrap="none" lIns="91440" tIns="45720" rIns="91440" bIns="45720">
            <a:spAutoFit/>
          </a:bodyPr>
          <a:lstStyle/>
          <a:p>
            <a:pPr algn="l"/>
            <a:r>
              <a:rPr lang="en-US" altLang="zh-TW" sz="1050" b="1" kern="1200" dirty="0" smtClean="0">
                <a:solidFill>
                  <a:schemeClr val="tx1"/>
                </a:solidFill>
                <a:effectLst/>
                <a:latin typeface="+mj-ea"/>
                <a:ea typeface="+mj-ea"/>
                <a:cs typeface="+mn-cs"/>
              </a:rPr>
              <a:t>Industry, Science and Technology International Strategy Center</a:t>
            </a:r>
            <a:endParaRPr lang="zh-TW" altLang="en-US" sz="3200" b="1" cap="none" spc="0" dirty="0">
              <a:ln w="0"/>
              <a:solidFill>
                <a:schemeClr val="tx1"/>
              </a:solidFill>
              <a:effectLst>
                <a:outerShdw blurRad="38100" dist="19050" dir="2700000" algn="tl" rotWithShape="0">
                  <a:schemeClr val="dk1">
                    <a:alpha val="40000"/>
                  </a:schemeClr>
                </a:outerShdw>
              </a:effectLst>
              <a:latin typeface="+mj-ea"/>
              <a:ea typeface="+mj-ea"/>
            </a:endParaRPr>
          </a:p>
        </p:txBody>
      </p:sp>
      <p:pic>
        <p:nvPicPr>
          <p:cNvPr id="14" name="圖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6198" y="6468196"/>
            <a:ext cx="1323834" cy="425518"/>
          </a:xfrm>
          <a:prstGeom prst="rect">
            <a:avLst/>
          </a:prstGeom>
        </p:spPr>
      </p:pic>
      <p:pic>
        <p:nvPicPr>
          <p:cNvPr id="11" name="圖片 10"/>
          <p:cNvPicPr>
            <a:picLocks noChangeAspect="1"/>
          </p:cNvPicPr>
          <p:nvPr userDrawn="1"/>
        </p:nvPicPr>
        <p:blipFill>
          <a:blip r:embed="rId3"/>
          <a:stretch>
            <a:fillRect/>
          </a:stretch>
        </p:blipFill>
        <p:spPr>
          <a:xfrm>
            <a:off x="792000" y="4565359"/>
            <a:ext cx="7560000" cy="1896689"/>
          </a:xfrm>
          <a:prstGeom prst="rect">
            <a:avLst/>
          </a:prstGeom>
        </p:spPr>
      </p:pic>
    </p:spTree>
    <p:extLst>
      <p:ext uri="{BB962C8B-B14F-4D97-AF65-F5344CB8AC3E}">
        <p14:creationId xmlns:p14="http://schemas.microsoft.com/office/powerpoint/2010/main" val="59813219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sz="3200"/>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en-US" altLang="zh-TW" dirty="0" smtClean="0"/>
              <a:t>Source: ITRI/ISTI Research</a:t>
            </a:r>
            <a:endParaRPr lang="zh-TW" altLang="en-US" dirty="0"/>
          </a:p>
        </p:txBody>
      </p:sp>
      <p:sp>
        <p:nvSpPr>
          <p:cNvPr id="5" name="文字方塊 4"/>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t>‹#›</a:t>
            </a:fld>
            <a:endParaRPr lang="zh-TW" altLang="en-US" sz="1200" b="1" dirty="0"/>
          </a:p>
        </p:txBody>
      </p:sp>
    </p:spTree>
    <p:extLst>
      <p:ext uri="{BB962C8B-B14F-4D97-AF65-F5344CB8AC3E}">
        <p14:creationId xmlns:p14="http://schemas.microsoft.com/office/powerpoint/2010/main" val="4637926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2.png"/><Relationship Id="rId4" Type="http://schemas.openxmlformats.org/officeDocument/2006/relationships/slideLayout" Target="../slideLayouts/slideLayout11.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5" name="標題版面配置區 1"/>
          <p:cNvSpPr>
            <a:spLocks noGrp="1"/>
          </p:cNvSpPr>
          <p:nvPr>
            <p:ph type="title"/>
          </p:nvPr>
        </p:nvSpPr>
        <p:spPr>
          <a:xfrm>
            <a:off x="0" y="208800"/>
            <a:ext cx="9144000" cy="1008000"/>
          </a:xfrm>
          <a:prstGeom prst="rect">
            <a:avLst/>
          </a:prstGeom>
        </p:spPr>
        <p:txBody>
          <a:bodyPr vert="horz" lIns="91440" tIns="45720" rIns="91440" bIns="45720" rtlCol="0" anchor="t" anchorCtr="0">
            <a:normAutofit/>
          </a:bodyPr>
          <a:lstStyle/>
          <a:p>
            <a:r>
              <a:rPr lang="zh-TW" altLang="en-US" sz="3200" dirty="0" smtClean="0"/>
              <a:t>標題請用</a:t>
            </a:r>
            <a:r>
              <a:rPr lang="en-US" altLang="zh-TW" sz="3200" dirty="0" smtClean="0"/>
              <a:t>32pt</a:t>
            </a:r>
            <a:r>
              <a:rPr lang="zh-TW" altLang="en-US" sz="3200" dirty="0" smtClean="0"/>
              <a:t>粗體</a:t>
            </a:r>
            <a:endParaRPr lang="zh-TW" altLang="en-US" dirty="0"/>
          </a:p>
        </p:txBody>
      </p:sp>
      <p:cxnSp>
        <p:nvCxnSpPr>
          <p:cNvPr id="32" name="直線接點 31"/>
          <p:cNvCxnSpPr/>
          <p:nvPr/>
        </p:nvCxnSpPr>
        <p:spPr>
          <a:xfrm>
            <a:off x="0"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pic>
        <p:nvPicPr>
          <p:cNvPr id="35" name="Picture 2"/>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457084" y="6562291"/>
            <a:ext cx="1114916" cy="26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t>資料來源：工研院產科國際所</a:t>
            </a:r>
            <a:endParaRPr lang="zh-TW" altLang="en-US" dirty="0"/>
          </a:p>
        </p:txBody>
      </p:sp>
      <p:sp>
        <p:nvSpPr>
          <p:cNvPr id="19" name="文字方塊 18"/>
          <p:cNvSpPr txBox="1">
            <a:spLocks noChangeAspect="1"/>
          </p:cNvSpPr>
          <p:nvPr/>
        </p:nvSpPr>
        <p:spPr>
          <a:xfrm>
            <a:off x="4680128" y="6565116"/>
            <a:ext cx="1044000" cy="214330"/>
          </a:xfrm>
          <a:prstGeom prst="rect">
            <a:avLst/>
          </a:prstGeom>
          <a:noFill/>
        </p:spPr>
        <p:txBody>
          <a:bodyPr wrap="square" lIns="0" tIns="0" rIns="0" bIns="0" rtlCol="0">
            <a:noAutofit/>
          </a:bodyPr>
          <a:lstStyle/>
          <a:p>
            <a:pPr>
              <a:lnSpc>
                <a:spcPct val="100000"/>
              </a:lnSpc>
            </a:pPr>
            <a:r>
              <a:rPr lang="en-US" altLang="zh-TW" sz="800" b="1" baseline="0" dirty="0" smtClean="0">
                <a:solidFill>
                  <a:schemeClr val="tx1">
                    <a:lumMod val="85000"/>
                    <a:lumOff val="15000"/>
                  </a:schemeClr>
                </a:solidFill>
                <a:latin typeface="Arial" pitchFamily="34" charset="0"/>
                <a:cs typeface="Arial" pitchFamily="34" charset="0"/>
              </a:rPr>
              <a:t>Copyright  2019</a:t>
            </a:r>
          </a:p>
          <a:p>
            <a:pPr>
              <a:lnSpc>
                <a:spcPct val="100000"/>
              </a:lnSpc>
            </a:pPr>
            <a:r>
              <a:rPr lang="en-US" altLang="zh-TW" sz="800" b="1" baseline="0" dirty="0" smtClean="0">
                <a:solidFill>
                  <a:schemeClr val="tx1">
                    <a:lumMod val="85000"/>
                    <a:lumOff val="15000"/>
                  </a:schemeClr>
                </a:solidFill>
                <a:latin typeface="Arial" pitchFamily="34" charset="0"/>
                <a:cs typeface="Arial" pitchFamily="34" charset="0"/>
              </a:rPr>
              <a:t>All Rights Reserved</a:t>
            </a:r>
            <a:endParaRPr lang="zh-TW" altLang="en-US" sz="800" b="1" baseline="0" dirty="0">
              <a:solidFill>
                <a:schemeClr val="tx1">
                  <a:lumMod val="85000"/>
                  <a:lumOff val="15000"/>
                </a:schemeClr>
              </a:solidFill>
              <a:latin typeface="Arial" pitchFamily="34" charset="0"/>
              <a:cs typeface="Arial" pitchFamily="34" charset="0"/>
            </a:endParaRPr>
          </a:p>
        </p:txBody>
      </p:sp>
      <p:sp>
        <p:nvSpPr>
          <p:cNvPr id="5" name="矩形 4"/>
          <p:cNvSpPr/>
          <p:nvPr userDrawn="1"/>
        </p:nvSpPr>
        <p:spPr>
          <a:xfrm>
            <a:off x="13883" y="0"/>
            <a:ext cx="2159566" cy="307777"/>
          </a:xfrm>
          <a:prstGeom prst="rect">
            <a:avLst/>
          </a:prstGeom>
          <a:noFill/>
        </p:spPr>
        <p:txBody>
          <a:bodyPr wrap="none" lIns="91440" tIns="45720" rIns="91440" bIns="45720">
            <a:spAutoFit/>
          </a:bodyPr>
          <a:lstStyle/>
          <a:p>
            <a:pPr algn="l"/>
            <a:r>
              <a:rPr lang="zh-TW" altLang="zh-TW" sz="1400" b="1" kern="1200" dirty="0" smtClean="0">
                <a:solidFill>
                  <a:schemeClr val="tx1"/>
                </a:solidFill>
                <a:effectLst/>
                <a:latin typeface="+mj-ea"/>
                <a:ea typeface="+mj-ea"/>
                <a:cs typeface="+mn-cs"/>
              </a:rPr>
              <a:t>產業科技國際策略發展所</a:t>
            </a:r>
            <a:endParaRPr lang="zh-TW" altLang="en-US" sz="4400" b="1" cap="none" spc="0" dirty="0">
              <a:ln w="0"/>
              <a:solidFill>
                <a:schemeClr val="tx1"/>
              </a:solidFill>
              <a:effectLst>
                <a:outerShdw blurRad="38100" dist="19050" dir="2700000" algn="tl" rotWithShape="0">
                  <a:schemeClr val="dk1">
                    <a:alpha val="40000"/>
                  </a:schemeClr>
                </a:outerShdw>
              </a:effectLst>
              <a:latin typeface="+mj-ea"/>
              <a:ea typeface="+mj-ea"/>
            </a:endParaRPr>
          </a:p>
        </p:txBody>
      </p:sp>
      <p:pic>
        <p:nvPicPr>
          <p:cNvPr id="10" name="Picture 23" descr="限閱"/>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8352931" y="11171"/>
            <a:ext cx="777875" cy="34131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userDrawn="1"/>
        </p:nvSpPr>
        <p:spPr>
          <a:xfrm>
            <a:off x="-36513" y="6433756"/>
            <a:ext cx="2520281" cy="215444"/>
          </a:xfrm>
          <a:prstGeom prst="rect">
            <a:avLst/>
          </a:prstGeom>
        </p:spPr>
        <p:txBody>
          <a:bodyPr wrap="square">
            <a:spAutoFit/>
          </a:bodyPr>
          <a:lstStyle/>
          <a:p>
            <a:pPr>
              <a:lnSpc>
                <a:spcPct val="100000"/>
              </a:lnSpc>
            </a:pPr>
            <a:r>
              <a:rPr lang="zh-TW" altLang="en-US" sz="800" b="0" i="0" dirty="0" smtClean="0">
                <a:solidFill>
                  <a:srgbClr val="747577"/>
                </a:solidFill>
                <a:effectLst/>
                <a:latin typeface="Verdana" panose="020B0604030504040204" pitchFamily="34" charset="0"/>
              </a:rPr>
              <a:t>工業技術研究院機密資料 禁止複製、轉載、外流</a:t>
            </a:r>
            <a:endParaRPr lang="zh-TW" altLang="en-US" sz="800" dirty="0"/>
          </a:p>
        </p:txBody>
      </p:sp>
      <p:sp>
        <p:nvSpPr>
          <p:cNvPr id="12" name="矩形 11"/>
          <p:cNvSpPr/>
          <p:nvPr userDrawn="1"/>
        </p:nvSpPr>
        <p:spPr>
          <a:xfrm>
            <a:off x="5724128" y="6433756"/>
            <a:ext cx="3528392" cy="215444"/>
          </a:xfrm>
          <a:prstGeom prst="rect">
            <a:avLst/>
          </a:prstGeom>
        </p:spPr>
        <p:txBody>
          <a:bodyPr wrap="square">
            <a:spAutoFit/>
          </a:bodyPr>
          <a:lstStyle/>
          <a:p>
            <a:pPr marL="0" algn="l" defTabSz="914400" rtl="0" eaLnBrk="1" latinLnBrk="0" hangingPunct="1">
              <a:lnSpc>
                <a:spcPct val="100000"/>
              </a:lnSpc>
            </a:pPr>
            <a:r>
              <a:rPr lang="en-US" altLang="zh-TW" sz="800" b="0" i="0" kern="1200" dirty="0" smtClean="0">
                <a:solidFill>
                  <a:srgbClr val="747577"/>
                </a:solidFill>
                <a:effectLst/>
                <a:latin typeface="Verdana" panose="020B0604030504040204" pitchFamily="34" charset="0"/>
                <a:ea typeface="+mn-ea"/>
                <a:cs typeface="+mn-cs"/>
              </a:rPr>
              <a:t>ITRI CONFIDENTIAL DOCUMENT DO NOT COPY OR DISTRIBUTE</a:t>
            </a:r>
            <a:endParaRPr lang="zh-TW" altLang="en-US" sz="800" b="0" i="0" kern="1200" dirty="0">
              <a:solidFill>
                <a:srgbClr val="747577"/>
              </a:solidFill>
              <a:effectLst/>
              <a:latin typeface="Verdana" panose="020B0604030504040204" pitchFamily="34" charset="0"/>
              <a:ea typeface="+mn-ea"/>
              <a:cs typeface="+mn-cs"/>
            </a:endParaRPr>
          </a:p>
        </p:txBody>
      </p:sp>
    </p:spTree>
    <p:extLst>
      <p:ext uri="{BB962C8B-B14F-4D97-AF65-F5344CB8AC3E}">
        <p14:creationId xmlns:p14="http://schemas.microsoft.com/office/powerpoint/2010/main" val="3907873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Lst>
  <p:timing>
    <p:tnLst>
      <p:par>
        <p:cTn id="1" dur="indefinite" restart="never" nodeType="tmRoot"/>
      </p:par>
    </p:tnLst>
  </p:timing>
  <p:hf sldNum="0" hdr="0" dt="0"/>
  <p:txStyles>
    <p:titleStyle>
      <a:lvl1pPr algn="ctr" defTabSz="914400" rtl="0" eaLnBrk="1" latinLnBrk="0" hangingPunct="1">
        <a:spcBef>
          <a:spcPct val="0"/>
        </a:spcBef>
        <a:buNone/>
        <a:defRPr sz="3200" b="1" kern="1200">
          <a:solidFill>
            <a:schemeClr val="tx1"/>
          </a:solidFill>
          <a:latin typeface="+mj-lt"/>
          <a:ea typeface="+mj-ea"/>
          <a:cs typeface="+mj-cs"/>
        </a:defRPr>
      </a:lvl1pPr>
    </p:titleStyle>
    <p:bodyStyle>
      <a:lvl1pPr marL="269875" indent="-269875"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1pPr>
      <a:lvl2pPr marL="742950" indent="-285750"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2pPr>
      <a:lvl3pPr marL="1158875" indent="-244475" algn="l" defTabSz="914400" rtl="0" eaLnBrk="1" latinLnBrk="0" hangingPunct="1">
        <a:spcBef>
          <a:spcPct val="20000"/>
        </a:spcBef>
        <a:buClr>
          <a:srgbClr val="002060"/>
        </a:buClr>
        <a:buFont typeface="Wingdings" pitchFamily="2" charset="2"/>
        <a:buChar char="ü"/>
        <a:defRPr sz="2000" b="1" kern="1200">
          <a:solidFill>
            <a:schemeClr val="tx1"/>
          </a:solidFill>
          <a:latin typeface="+mn-lt"/>
          <a:ea typeface="+mn-ea"/>
          <a:cs typeface="+mn-cs"/>
        </a:defRPr>
      </a:lvl3pPr>
      <a:lvl4pPr marL="1600200" indent="-228600"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rgbClr val="002060"/>
        </a:buClr>
        <a:buFont typeface="微軟正黑體" pitchFamily="34" charset="-12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5" name="標題版面配置區 1"/>
          <p:cNvSpPr>
            <a:spLocks noGrp="1"/>
          </p:cNvSpPr>
          <p:nvPr>
            <p:ph type="title"/>
          </p:nvPr>
        </p:nvSpPr>
        <p:spPr>
          <a:xfrm>
            <a:off x="0" y="208800"/>
            <a:ext cx="9144000" cy="1008000"/>
          </a:xfrm>
          <a:prstGeom prst="rect">
            <a:avLst/>
          </a:prstGeom>
        </p:spPr>
        <p:txBody>
          <a:bodyPr vert="horz" lIns="91440" tIns="45720" rIns="91440" bIns="45720" rtlCol="0" anchor="t" anchorCtr="0">
            <a:normAutofit/>
          </a:bodyPr>
          <a:lstStyle/>
          <a:p>
            <a:r>
              <a:rPr lang="zh-TW" altLang="en-US" dirty="0" smtClean="0"/>
              <a:t>按一下以編輯母片標題樣式</a:t>
            </a:r>
            <a:endParaRPr lang="zh-TW" altLang="en-US" dirty="0"/>
          </a:p>
        </p:txBody>
      </p:sp>
      <p:cxnSp>
        <p:nvCxnSpPr>
          <p:cNvPr id="32" name="直線接點 31"/>
          <p:cNvCxnSpPr/>
          <p:nvPr/>
        </p:nvCxnSpPr>
        <p:spPr>
          <a:xfrm>
            <a:off x="0"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en-US" altLang="zh-TW" dirty="0" smtClean="0"/>
              <a:t>Source: ITRI/ISTI Research</a:t>
            </a:r>
            <a:endParaRPr lang="zh-TW" altLang="en-US" dirty="0"/>
          </a:p>
        </p:txBody>
      </p:sp>
      <p:sp>
        <p:nvSpPr>
          <p:cNvPr id="19" name="文字方塊 18"/>
          <p:cNvSpPr txBox="1">
            <a:spLocks noChangeAspect="1"/>
          </p:cNvSpPr>
          <p:nvPr/>
        </p:nvSpPr>
        <p:spPr>
          <a:xfrm>
            <a:off x="4680128" y="6565116"/>
            <a:ext cx="1044000" cy="214330"/>
          </a:xfrm>
          <a:prstGeom prst="rect">
            <a:avLst/>
          </a:prstGeom>
          <a:noFill/>
        </p:spPr>
        <p:txBody>
          <a:bodyPr wrap="square" lIns="0" tIns="0" rIns="0" bIns="0" rtlCol="0">
            <a:noAutofit/>
          </a:bodyPr>
          <a:lstStyle/>
          <a:p>
            <a:pPr>
              <a:lnSpc>
                <a:spcPct val="100000"/>
              </a:lnSpc>
            </a:pPr>
            <a:r>
              <a:rPr lang="en-US" altLang="zh-TW" sz="800" b="1" baseline="0" dirty="0" smtClean="0">
                <a:solidFill>
                  <a:schemeClr val="tx1">
                    <a:lumMod val="85000"/>
                    <a:lumOff val="15000"/>
                  </a:schemeClr>
                </a:solidFill>
                <a:latin typeface="Arial" pitchFamily="34" charset="0"/>
                <a:cs typeface="Arial" pitchFamily="34" charset="0"/>
              </a:rPr>
              <a:t>Copyright  2019</a:t>
            </a:r>
          </a:p>
          <a:p>
            <a:pPr>
              <a:lnSpc>
                <a:spcPct val="100000"/>
              </a:lnSpc>
            </a:pPr>
            <a:r>
              <a:rPr lang="en-US" altLang="zh-TW" sz="800" b="1" baseline="0" dirty="0" smtClean="0">
                <a:solidFill>
                  <a:schemeClr val="tx1">
                    <a:lumMod val="85000"/>
                    <a:lumOff val="15000"/>
                  </a:schemeClr>
                </a:solidFill>
                <a:latin typeface="Arial" pitchFamily="34" charset="0"/>
                <a:cs typeface="Arial" pitchFamily="34" charset="0"/>
              </a:rPr>
              <a:t>All Rights Reserved</a:t>
            </a:r>
            <a:endParaRPr lang="zh-TW" altLang="en-US" sz="800" b="1" baseline="0" dirty="0">
              <a:solidFill>
                <a:schemeClr val="tx1">
                  <a:lumMod val="85000"/>
                  <a:lumOff val="15000"/>
                </a:schemeClr>
              </a:solidFill>
              <a:latin typeface="Arial" pitchFamily="34" charset="0"/>
              <a:cs typeface="Arial" pitchFamily="34" charset="0"/>
            </a:endParaRPr>
          </a:p>
        </p:txBody>
      </p:sp>
      <p:sp>
        <p:nvSpPr>
          <p:cNvPr id="5" name="矩形 4"/>
          <p:cNvSpPr/>
          <p:nvPr userDrawn="1"/>
        </p:nvSpPr>
        <p:spPr>
          <a:xfrm>
            <a:off x="0" y="0"/>
            <a:ext cx="4280339" cy="253916"/>
          </a:xfrm>
          <a:prstGeom prst="rect">
            <a:avLst/>
          </a:prstGeom>
          <a:noFill/>
        </p:spPr>
        <p:txBody>
          <a:bodyPr wrap="none" lIns="91440" tIns="45720" rIns="91440" bIns="45720">
            <a:spAutoFit/>
          </a:bodyPr>
          <a:lstStyle/>
          <a:p>
            <a:pPr algn="l"/>
            <a:r>
              <a:rPr lang="en-US" altLang="zh-TW" sz="1050" b="1" kern="1200" dirty="0" smtClean="0">
                <a:solidFill>
                  <a:schemeClr val="tx1"/>
                </a:solidFill>
                <a:effectLst/>
                <a:latin typeface="+mj-ea"/>
                <a:ea typeface="+mj-ea"/>
                <a:cs typeface="+mn-cs"/>
              </a:rPr>
              <a:t>Industry, Science and Technology International Strategy Center</a:t>
            </a:r>
            <a:endParaRPr lang="zh-TW" altLang="en-US" sz="3200" b="1" cap="none" spc="0" dirty="0">
              <a:ln w="0"/>
              <a:solidFill>
                <a:schemeClr val="tx1"/>
              </a:solidFill>
              <a:effectLst>
                <a:outerShdw blurRad="38100" dist="19050" dir="2700000" algn="tl" rotWithShape="0">
                  <a:schemeClr val="dk1">
                    <a:alpha val="40000"/>
                  </a:schemeClr>
                </a:outerShdw>
              </a:effectLst>
              <a:latin typeface="+mj-ea"/>
              <a:ea typeface="+mj-ea"/>
            </a:endParaRPr>
          </a:p>
        </p:txBody>
      </p:sp>
      <p:pic>
        <p:nvPicPr>
          <p:cNvPr id="10" name="圖片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536198" y="6468196"/>
            <a:ext cx="1323834" cy="425518"/>
          </a:xfrm>
          <a:prstGeom prst="rect">
            <a:avLst/>
          </a:prstGeom>
        </p:spPr>
      </p:pic>
      <p:pic>
        <p:nvPicPr>
          <p:cNvPr id="11" name="Picture 23" descr="限閱"/>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8352931" y="11171"/>
            <a:ext cx="777875" cy="34131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userDrawn="1"/>
        </p:nvSpPr>
        <p:spPr>
          <a:xfrm>
            <a:off x="-36513" y="6433756"/>
            <a:ext cx="2520281" cy="215444"/>
          </a:xfrm>
          <a:prstGeom prst="rect">
            <a:avLst/>
          </a:prstGeom>
        </p:spPr>
        <p:txBody>
          <a:bodyPr wrap="square">
            <a:spAutoFit/>
          </a:bodyPr>
          <a:lstStyle/>
          <a:p>
            <a:pPr>
              <a:lnSpc>
                <a:spcPct val="100000"/>
              </a:lnSpc>
            </a:pPr>
            <a:r>
              <a:rPr lang="zh-TW" altLang="en-US" sz="800" b="0" i="0" dirty="0" smtClean="0">
                <a:solidFill>
                  <a:srgbClr val="747577"/>
                </a:solidFill>
                <a:effectLst/>
                <a:latin typeface="Verdana" panose="020B0604030504040204" pitchFamily="34" charset="0"/>
              </a:rPr>
              <a:t>工業技術研究院機密資料 禁止複製、轉載、外流</a:t>
            </a:r>
            <a:endParaRPr lang="zh-TW" altLang="en-US" sz="800" dirty="0"/>
          </a:p>
        </p:txBody>
      </p:sp>
      <p:sp>
        <p:nvSpPr>
          <p:cNvPr id="13" name="矩形 12"/>
          <p:cNvSpPr/>
          <p:nvPr userDrawn="1"/>
        </p:nvSpPr>
        <p:spPr>
          <a:xfrm>
            <a:off x="5724128" y="6433756"/>
            <a:ext cx="3528392" cy="215444"/>
          </a:xfrm>
          <a:prstGeom prst="rect">
            <a:avLst/>
          </a:prstGeom>
        </p:spPr>
        <p:txBody>
          <a:bodyPr wrap="square">
            <a:spAutoFit/>
          </a:bodyPr>
          <a:lstStyle/>
          <a:p>
            <a:pPr marL="0" algn="l" defTabSz="914400" rtl="0" eaLnBrk="1" latinLnBrk="0" hangingPunct="1">
              <a:lnSpc>
                <a:spcPct val="100000"/>
              </a:lnSpc>
            </a:pPr>
            <a:r>
              <a:rPr lang="en-US" altLang="zh-TW" sz="800" b="0" i="0" kern="1200" dirty="0" smtClean="0">
                <a:solidFill>
                  <a:srgbClr val="747577"/>
                </a:solidFill>
                <a:effectLst/>
                <a:latin typeface="Verdana" panose="020B0604030504040204" pitchFamily="34" charset="0"/>
                <a:ea typeface="+mn-ea"/>
                <a:cs typeface="+mn-cs"/>
              </a:rPr>
              <a:t>ITRI CONFIDENTIAL DOCUMENT DO NOT COPY OR DISTRIBUTE</a:t>
            </a:r>
            <a:endParaRPr lang="zh-TW" altLang="en-US" sz="800" b="0" i="0" kern="1200" dirty="0">
              <a:solidFill>
                <a:srgbClr val="747577"/>
              </a:solidFill>
              <a:effectLst/>
              <a:latin typeface="Verdana" panose="020B0604030504040204" pitchFamily="34" charset="0"/>
              <a:ea typeface="+mn-ea"/>
              <a:cs typeface="+mn-cs"/>
            </a:endParaRPr>
          </a:p>
        </p:txBody>
      </p:sp>
    </p:spTree>
    <p:extLst>
      <p:ext uri="{BB962C8B-B14F-4D97-AF65-F5344CB8AC3E}">
        <p14:creationId xmlns:p14="http://schemas.microsoft.com/office/powerpoint/2010/main" val="122298586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6" r:id="rId7"/>
  </p:sldLayoutIdLst>
  <p:timing>
    <p:tnLst>
      <p:par>
        <p:cTn id="1" dur="indefinite" restart="never" nodeType="tmRoot"/>
      </p:par>
    </p:tnLst>
  </p:timing>
  <p:hf sldNum="0" hdr="0" dt="0"/>
  <p:txStyles>
    <p:titleStyle>
      <a:lvl1pPr algn="ctr" defTabSz="914400" rtl="0" eaLnBrk="1" latinLnBrk="0" hangingPunct="1">
        <a:spcBef>
          <a:spcPct val="0"/>
        </a:spcBef>
        <a:buNone/>
        <a:defRPr sz="3200" b="1" kern="1200">
          <a:solidFill>
            <a:schemeClr val="tx1"/>
          </a:solidFill>
          <a:latin typeface="+mj-lt"/>
          <a:ea typeface="+mj-ea"/>
          <a:cs typeface="+mj-cs"/>
        </a:defRPr>
      </a:lvl1pPr>
    </p:titleStyle>
    <p:bodyStyle>
      <a:lvl1pPr marL="269875" indent="-269875"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1pPr>
      <a:lvl2pPr marL="742950" indent="-285750"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2pPr>
      <a:lvl3pPr marL="1158875" indent="-244475" algn="l" defTabSz="914400" rtl="0" eaLnBrk="1" latinLnBrk="0" hangingPunct="1">
        <a:spcBef>
          <a:spcPct val="20000"/>
        </a:spcBef>
        <a:buClr>
          <a:srgbClr val="002060"/>
        </a:buClr>
        <a:buFont typeface="Wingdings" pitchFamily="2" charset="2"/>
        <a:buChar char="ü"/>
        <a:defRPr sz="2000" b="1" kern="1200">
          <a:solidFill>
            <a:schemeClr val="tx1"/>
          </a:solidFill>
          <a:latin typeface="+mn-lt"/>
          <a:ea typeface="+mn-ea"/>
          <a:cs typeface="+mn-cs"/>
        </a:defRPr>
      </a:lvl3pPr>
      <a:lvl4pPr marL="1600200" indent="-228600"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rgbClr val="002060"/>
        </a:buClr>
        <a:buFont typeface="微軟正黑體" pitchFamily="34" charset="-12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0605</a:t>
            </a:r>
            <a:r>
              <a:rPr lang="zh-TW" altLang="en-US" dirty="0" smtClean="0"/>
              <a:t>討論內容</a:t>
            </a:r>
            <a:endParaRPr lang="zh-TW" altLang="en-US" dirty="0"/>
          </a:p>
        </p:txBody>
      </p:sp>
      <p:sp>
        <p:nvSpPr>
          <p:cNvPr id="5" name="內容版面配置區 4"/>
          <p:cNvSpPr>
            <a:spLocks noGrp="1"/>
          </p:cNvSpPr>
          <p:nvPr>
            <p:ph idx="1"/>
          </p:nvPr>
        </p:nvSpPr>
        <p:spPr/>
        <p:txBody>
          <a:bodyPr/>
          <a:lstStyle/>
          <a:p>
            <a:pPr marL="457200" indent="-457200">
              <a:buFont typeface="+mj-lt"/>
              <a:buAutoNum type="arabicPeriod"/>
            </a:pPr>
            <a:r>
              <a:rPr lang="zh-TW" altLang="en-US" b="0" dirty="0" smtClean="0"/>
              <a:t>請協助</a:t>
            </a:r>
            <a:r>
              <a:rPr lang="zh-TW" altLang="en-US" b="0" dirty="0"/>
              <a:t>瞭解目前公車業者採用的資訊系統技術？及本案採</a:t>
            </a:r>
            <a:r>
              <a:rPr lang="en-US" altLang="zh-TW" b="0" dirty="0"/>
              <a:t>GPS</a:t>
            </a:r>
            <a:r>
              <a:rPr lang="zh-TW" altLang="en-US" b="0" dirty="0"/>
              <a:t>定位的合適性？</a:t>
            </a:r>
          </a:p>
          <a:p>
            <a:pPr marL="457200" indent="-457200">
              <a:buFont typeface="+mj-lt"/>
              <a:buAutoNum type="arabicPeriod"/>
            </a:pPr>
            <a:r>
              <a:rPr lang="zh-TW" altLang="en-US" b="0" dirty="0" smtClean="0"/>
              <a:t>那天</a:t>
            </a:r>
            <a:r>
              <a:rPr lang="zh-TW" altLang="en-US" b="0" dirty="0"/>
              <a:t>提到公車車機有雙向回饋功能，後來為何關閉聲音？法規面是否有限制</a:t>
            </a:r>
            <a:r>
              <a:rPr lang="en-US" altLang="zh-TW" b="0" dirty="0"/>
              <a:t>/</a:t>
            </a:r>
            <a:r>
              <a:rPr lang="zh-TW" altLang="en-US" b="0" dirty="0"/>
              <a:t>問題？</a:t>
            </a:r>
          </a:p>
          <a:p>
            <a:pPr marL="457200" indent="-457200">
              <a:buFont typeface="+mj-lt"/>
              <a:buAutoNum type="arabicPeriod"/>
            </a:pPr>
            <a:r>
              <a:rPr lang="zh-TW" altLang="en-US" b="0" dirty="0" smtClean="0"/>
              <a:t>本</a:t>
            </a:r>
            <a:r>
              <a:rPr lang="zh-TW" altLang="en-US" b="0" dirty="0"/>
              <a:t>案於執行時應找公車業者參與。請團隊在拜訪首都客運時探詢其合作參與意願？或是也可詢問其他業者。</a:t>
            </a:r>
          </a:p>
          <a:p>
            <a:pPr marL="457200" indent="-457200">
              <a:buFont typeface="+mj-lt"/>
              <a:buAutoNum type="arabicPeriod"/>
            </a:pPr>
            <a:r>
              <a:rPr lang="zh-TW" altLang="en-US" b="0" dirty="0" smtClean="0"/>
              <a:t>那天</a:t>
            </a:r>
            <a:r>
              <a:rPr lang="zh-TW" altLang="en-US" b="0" dirty="0"/>
              <a:t>提到有位交大資工教授可加入唐老師團隊，確認是哪位教授？</a:t>
            </a:r>
          </a:p>
        </p:txBody>
      </p:sp>
      <p:sp>
        <p:nvSpPr>
          <p:cNvPr id="3" name="頁尾版面配置區 2"/>
          <p:cNvSpPr>
            <a:spLocks noGrp="1"/>
          </p:cNvSpPr>
          <p:nvPr>
            <p:ph type="ftr" sz="quarter" idx="3"/>
          </p:nvPr>
        </p:nvSpPr>
        <p:spPr/>
        <p:txBody>
          <a:bodyPr/>
          <a:lstStyle/>
          <a:p>
            <a:r>
              <a:rPr lang="zh-TW" altLang="en-US" smtClean="0"/>
              <a:t>資料來源：工研院產科國際所</a:t>
            </a:r>
            <a:endParaRPr lang="zh-TW" altLang="en-US" dirty="0"/>
          </a:p>
        </p:txBody>
      </p:sp>
    </p:spTree>
    <p:extLst>
      <p:ext uri="{BB962C8B-B14F-4D97-AF65-F5344CB8AC3E}">
        <p14:creationId xmlns:p14="http://schemas.microsoft.com/office/powerpoint/2010/main" val="367731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3"/>
          </p:nvPr>
        </p:nvSpPr>
        <p:spPr/>
        <p:txBody>
          <a:bodyPr/>
          <a:lstStyle/>
          <a:p>
            <a:r>
              <a:rPr lang="zh-TW" altLang="en-US" smtClean="0"/>
              <a:t>資料來源：工研院產科國際所</a:t>
            </a:r>
            <a:endParaRPr lang="zh-TW" altLang="en-US" dirty="0"/>
          </a:p>
        </p:txBody>
      </p:sp>
      <p:sp>
        <p:nvSpPr>
          <p:cNvPr id="3" name="矩形 2"/>
          <p:cNvSpPr/>
          <p:nvPr/>
        </p:nvSpPr>
        <p:spPr>
          <a:xfrm>
            <a:off x="260658" y="692696"/>
            <a:ext cx="8496944" cy="830997"/>
          </a:xfrm>
          <a:prstGeom prst="rect">
            <a:avLst/>
          </a:prstGeom>
          <a:solidFill>
            <a:schemeClr val="accent6">
              <a:lumMod val="20000"/>
              <a:lumOff val="80000"/>
            </a:schemeClr>
          </a:solidFill>
        </p:spPr>
        <p:txBody>
          <a:bodyPr wrap="square">
            <a:spAutoFit/>
          </a:bodyPr>
          <a:lstStyle/>
          <a:p>
            <a:r>
              <a:rPr lang="en-US" altLang="zh-TW" sz="2400" dirty="0" smtClean="0"/>
              <a:t>Q4</a:t>
            </a:r>
            <a:r>
              <a:rPr lang="zh-TW" altLang="en-US" sz="2400" dirty="0"/>
              <a:t>：那天提到有位交大資工教授可加入唐老師團隊，確認是哪位教授？</a:t>
            </a:r>
          </a:p>
        </p:txBody>
      </p:sp>
      <p:sp>
        <p:nvSpPr>
          <p:cNvPr id="4" name="矩形 3"/>
          <p:cNvSpPr/>
          <p:nvPr/>
        </p:nvSpPr>
        <p:spPr>
          <a:xfrm>
            <a:off x="282402" y="1691759"/>
            <a:ext cx="8475200" cy="1015663"/>
          </a:xfrm>
          <a:prstGeom prst="rect">
            <a:avLst/>
          </a:prstGeom>
        </p:spPr>
        <p:txBody>
          <a:bodyPr wrap="square">
            <a:spAutoFit/>
          </a:bodyPr>
          <a:lstStyle/>
          <a:p>
            <a:r>
              <a:rPr lang="zh-TW" altLang="en-US" sz="2000" dirty="0"/>
              <a:t>交大資工系的張永儒教授；但台科大老師表示他們尚未和這位老師討論，主要是因為他們必須內部先很明確釐清要解的問題需求（技術所需），才能確認是否這位老師合適，他們沒有特定。</a:t>
            </a:r>
          </a:p>
        </p:txBody>
      </p:sp>
      <p:pic>
        <p:nvPicPr>
          <p:cNvPr id="5" name="圖片 4"/>
          <p:cNvPicPr>
            <a:picLocks noChangeAspect="1"/>
          </p:cNvPicPr>
          <p:nvPr/>
        </p:nvPicPr>
        <p:blipFill>
          <a:blip r:embed="rId2"/>
          <a:stretch>
            <a:fillRect/>
          </a:stretch>
        </p:blipFill>
        <p:spPr>
          <a:xfrm>
            <a:off x="827584" y="2804473"/>
            <a:ext cx="7048862" cy="3549832"/>
          </a:xfrm>
          <a:prstGeom prst="rect">
            <a:avLst/>
          </a:prstGeom>
        </p:spPr>
      </p:pic>
    </p:spTree>
    <p:extLst>
      <p:ext uri="{BB962C8B-B14F-4D97-AF65-F5344CB8AC3E}">
        <p14:creationId xmlns:p14="http://schemas.microsoft.com/office/powerpoint/2010/main" val="1411489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3"/>
          </p:nvPr>
        </p:nvSpPr>
        <p:spPr/>
        <p:txBody>
          <a:bodyPr/>
          <a:lstStyle/>
          <a:p>
            <a:r>
              <a:rPr lang="zh-TW" altLang="en-US" smtClean="0"/>
              <a:t>資料來源：工研院產科國際所</a:t>
            </a:r>
            <a:endParaRPr lang="zh-TW" altLang="en-US" dirty="0"/>
          </a:p>
        </p:txBody>
      </p:sp>
      <p:sp>
        <p:nvSpPr>
          <p:cNvPr id="6" name="矩形 5"/>
          <p:cNvSpPr/>
          <p:nvPr/>
        </p:nvSpPr>
        <p:spPr>
          <a:xfrm>
            <a:off x="251520" y="692696"/>
            <a:ext cx="8496944" cy="830997"/>
          </a:xfrm>
          <a:prstGeom prst="rect">
            <a:avLst/>
          </a:prstGeom>
          <a:solidFill>
            <a:schemeClr val="accent6">
              <a:lumMod val="20000"/>
              <a:lumOff val="80000"/>
            </a:schemeClr>
          </a:solidFill>
        </p:spPr>
        <p:txBody>
          <a:bodyPr wrap="square">
            <a:spAutoFit/>
          </a:bodyPr>
          <a:lstStyle/>
          <a:p>
            <a:pPr marL="457200" indent="-457200">
              <a:buFont typeface="+mj-lt"/>
              <a:buAutoNum type="arabicPeriod"/>
            </a:pPr>
            <a:r>
              <a:rPr lang="zh-TW" altLang="en-US" sz="2400" dirty="0" smtClean="0"/>
              <a:t>請協助</a:t>
            </a:r>
            <a:r>
              <a:rPr lang="zh-TW" altLang="en-US" sz="2400" dirty="0"/>
              <a:t>瞭解目前公車業者採用的資訊系統技術？及本案採</a:t>
            </a:r>
            <a:r>
              <a:rPr lang="en-US" altLang="zh-TW" sz="2400" dirty="0"/>
              <a:t>GPS</a:t>
            </a:r>
            <a:r>
              <a:rPr lang="zh-TW" altLang="en-US" sz="2400" dirty="0"/>
              <a:t>定位的合適性？</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88" y="1854289"/>
            <a:ext cx="4036711" cy="43924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3" name="矩形 22"/>
          <p:cNvSpPr/>
          <p:nvPr/>
        </p:nvSpPr>
        <p:spPr>
          <a:xfrm>
            <a:off x="4897743" y="1837159"/>
            <a:ext cx="3518912" cy="400110"/>
          </a:xfrm>
          <a:prstGeom prst="rect">
            <a:avLst/>
          </a:prstGeom>
        </p:spPr>
        <p:txBody>
          <a:bodyPr wrap="none">
            <a:spAutoFit/>
          </a:bodyPr>
          <a:lstStyle/>
          <a:p>
            <a:r>
              <a:rPr lang="zh-TW" altLang="en-US" sz="2000" b="1" dirty="0" smtClean="0">
                <a:solidFill>
                  <a:srgbClr val="0000CC"/>
                </a:solidFill>
              </a:rPr>
              <a:t>台北公車動態資訊系統架構圖</a:t>
            </a:r>
            <a:endParaRPr lang="zh-TW" altLang="en-US" sz="2000" b="1" dirty="0">
              <a:solidFill>
                <a:srgbClr val="0000CC"/>
              </a:solidFill>
            </a:endParaRPr>
          </a:p>
        </p:txBody>
      </p:sp>
      <p:sp>
        <p:nvSpPr>
          <p:cNvPr id="2" name="矩形 1"/>
          <p:cNvSpPr/>
          <p:nvPr/>
        </p:nvSpPr>
        <p:spPr>
          <a:xfrm>
            <a:off x="4897743" y="2237269"/>
            <a:ext cx="3876969" cy="2585323"/>
          </a:xfrm>
          <a:prstGeom prst="rect">
            <a:avLst/>
          </a:prstGeom>
        </p:spPr>
        <p:txBody>
          <a:bodyPr wrap="square">
            <a:spAutoFit/>
          </a:bodyPr>
          <a:lstStyle/>
          <a:p>
            <a:pPr>
              <a:lnSpc>
                <a:spcPct val="150000"/>
              </a:lnSpc>
            </a:pPr>
            <a:r>
              <a:rPr lang="zh-TW" altLang="en-US" dirty="0"/>
              <a:t>臺北市公車動態資訊的系統</a:t>
            </a:r>
            <a:r>
              <a:rPr lang="zh-TW" altLang="en-US" dirty="0" smtClean="0"/>
              <a:t>架構是</a:t>
            </a:r>
            <a:r>
              <a:rPr lang="zh-TW" altLang="en-US" dirty="0"/>
              <a:t>透過在公車車輛上裝設車機，將車機</a:t>
            </a:r>
            <a:r>
              <a:rPr lang="en-US" altLang="zh-TW" dirty="0"/>
              <a:t>GPS</a:t>
            </a:r>
            <a:r>
              <a:rPr lang="zh-TW" altLang="en-US" dirty="0"/>
              <a:t>定位利用</a:t>
            </a:r>
            <a:r>
              <a:rPr lang="en-US" altLang="zh-TW" dirty="0"/>
              <a:t>GPRS</a:t>
            </a:r>
            <a:r>
              <a:rPr lang="zh-TW" altLang="en-US" dirty="0"/>
              <a:t>或</a:t>
            </a:r>
            <a:r>
              <a:rPr lang="en-US" altLang="zh-TW" dirty="0"/>
              <a:t>3G</a:t>
            </a:r>
            <a:r>
              <a:rPr lang="zh-TW" altLang="en-US" dirty="0"/>
              <a:t>之無線通訊方式，將車輛「即時位置」以及「進、離站」資訊傳送至演算中心，完成演算後發布預估到站時間。</a:t>
            </a:r>
          </a:p>
        </p:txBody>
      </p:sp>
      <p:pic>
        <p:nvPicPr>
          <p:cNvPr id="5" name="圖片 4"/>
          <p:cNvPicPr>
            <a:picLocks noChangeAspect="1"/>
          </p:cNvPicPr>
          <p:nvPr/>
        </p:nvPicPr>
        <p:blipFill rotWithShape="1">
          <a:blip r:embed="rId4"/>
          <a:srcRect t="25850" b="33200"/>
          <a:stretch/>
        </p:blipFill>
        <p:spPr>
          <a:xfrm>
            <a:off x="4877546" y="4759111"/>
            <a:ext cx="1753672" cy="1475428"/>
          </a:xfrm>
          <a:prstGeom prst="rect">
            <a:avLst/>
          </a:prstGeom>
          <a:ln>
            <a:noFill/>
          </a:ln>
          <a:effectLst>
            <a:softEdge rad="112500"/>
          </a:effectLst>
        </p:spPr>
      </p:pic>
      <p:pic>
        <p:nvPicPr>
          <p:cNvPr id="7" name="圖片 6"/>
          <p:cNvPicPr>
            <a:picLocks noChangeAspect="1"/>
          </p:cNvPicPr>
          <p:nvPr/>
        </p:nvPicPr>
        <p:blipFill rotWithShape="1">
          <a:blip r:embed="rId5"/>
          <a:srcRect l="53150" t="58396" r="24013" b="12215"/>
          <a:stretch/>
        </p:blipFill>
        <p:spPr>
          <a:xfrm>
            <a:off x="6914569" y="4822592"/>
            <a:ext cx="1802983" cy="1305609"/>
          </a:xfrm>
          <a:prstGeom prst="rect">
            <a:avLst/>
          </a:prstGeom>
          <a:ln>
            <a:noFill/>
          </a:ln>
          <a:effectLst>
            <a:softEdge rad="112500"/>
          </a:effectLst>
        </p:spPr>
      </p:pic>
      <p:sp>
        <p:nvSpPr>
          <p:cNvPr id="8" name="矩形 7"/>
          <p:cNvSpPr/>
          <p:nvPr/>
        </p:nvSpPr>
        <p:spPr>
          <a:xfrm>
            <a:off x="5200384" y="6128201"/>
            <a:ext cx="1107996" cy="369332"/>
          </a:xfrm>
          <a:prstGeom prst="rect">
            <a:avLst/>
          </a:prstGeom>
        </p:spPr>
        <p:txBody>
          <a:bodyPr wrap="none">
            <a:spAutoFit/>
          </a:bodyPr>
          <a:lstStyle/>
          <a:p>
            <a:r>
              <a:rPr lang="zh-TW" altLang="en-US" b="1" dirty="0" smtClean="0">
                <a:solidFill>
                  <a:srgbClr val="824998"/>
                </a:solidFill>
              </a:rPr>
              <a:t>首都客</a:t>
            </a:r>
            <a:r>
              <a:rPr lang="zh-TW" altLang="en-US" b="1" dirty="0">
                <a:solidFill>
                  <a:srgbClr val="824998"/>
                </a:solidFill>
              </a:rPr>
              <a:t>運</a:t>
            </a:r>
          </a:p>
        </p:txBody>
      </p:sp>
      <p:sp>
        <p:nvSpPr>
          <p:cNvPr id="11" name="矩形 10"/>
          <p:cNvSpPr/>
          <p:nvPr/>
        </p:nvSpPr>
        <p:spPr>
          <a:xfrm>
            <a:off x="7262062" y="6128201"/>
            <a:ext cx="1107996" cy="369332"/>
          </a:xfrm>
          <a:prstGeom prst="rect">
            <a:avLst/>
          </a:prstGeom>
        </p:spPr>
        <p:txBody>
          <a:bodyPr wrap="none">
            <a:spAutoFit/>
          </a:bodyPr>
          <a:lstStyle/>
          <a:p>
            <a:r>
              <a:rPr lang="zh-TW" altLang="en-US" b="1" dirty="0" smtClean="0">
                <a:solidFill>
                  <a:srgbClr val="824998"/>
                </a:solidFill>
              </a:rPr>
              <a:t>欣</a:t>
            </a:r>
            <a:r>
              <a:rPr lang="zh-TW" altLang="en-US" b="1" dirty="0">
                <a:solidFill>
                  <a:srgbClr val="824998"/>
                </a:solidFill>
              </a:rPr>
              <a:t>欣</a:t>
            </a:r>
            <a:r>
              <a:rPr lang="zh-TW" altLang="en-US" b="1" dirty="0" smtClean="0">
                <a:solidFill>
                  <a:srgbClr val="824998"/>
                </a:solidFill>
              </a:rPr>
              <a:t>客運</a:t>
            </a:r>
            <a:endParaRPr lang="zh-TW" altLang="en-US" b="1" dirty="0">
              <a:solidFill>
                <a:srgbClr val="824998"/>
              </a:solidFill>
            </a:endParaRPr>
          </a:p>
        </p:txBody>
      </p:sp>
    </p:spTree>
    <p:extLst>
      <p:ext uri="{BB962C8B-B14F-4D97-AF65-F5344CB8AC3E}">
        <p14:creationId xmlns:p14="http://schemas.microsoft.com/office/powerpoint/2010/main" val="4038283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0" y="404664"/>
            <a:ext cx="9144000" cy="1008000"/>
          </a:xfrm>
        </p:spPr>
        <p:txBody>
          <a:bodyPr/>
          <a:lstStyle/>
          <a:p>
            <a:r>
              <a:rPr lang="zh-TW" altLang="en-US" dirty="0"/>
              <a:t>華夏</a:t>
            </a:r>
            <a:r>
              <a:rPr lang="zh-TW" altLang="en-US" dirty="0" smtClean="0"/>
              <a:t>科技：臺北市</a:t>
            </a:r>
            <a:r>
              <a:rPr lang="zh-TW" altLang="en-US" dirty="0"/>
              <a:t>公車動態資訊系統</a:t>
            </a:r>
            <a:r>
              <a:rPr lang="en-US" altLang="zh-TW" dirty="0"/>
              <a:t>-</a:t>
            </a:r>
            <a:r>
              <a:rPr lang="zh-TW" altLang="en-US" dirty="0"/>
              <a:t>系統架構</a:t>
            </a:r>
          </a:p>
        </p:txBody>
      </p:sp>
      <p:sp>
        <p:nvSpPr>
          <p:cNvPr id="2" name="頁尾版面配置區 1"/>
          <p:cNvSpPr>
            <a:spLocks noGrp="1"/>
          </p:cNvSpPr>
          <p:nvPr>
            <p:ph type="ftr" sz="quarter" idx="3"/>
          </p:nvPr>
        </p:nvSpPr>
        <p:spPr/>
        <p:txBody>
          <a:bodyPr/>
          <a:lstStyle/>
          <a:p>
            <a:r>
              <a:rPr lang="zh-TW" altLang="en-US" smtClean="0"/>
              <a:t>資料來源：工研院產科國際所</a:t>
            </a:r>
            <a:endParaRPr lang="zh-TW" altLang="en-US" dirty="0"/>
          </a:p>
        </p:txBody>
      </p:sp>
      <p:pic>
        <p:nvPicPr>
          <p:cNvPr id="3" name="圖片 2"/>
          <p:cNvPicPr>
            <a:picLocks noChangeAspect="1"/>
          </p:cNvPicPr>
          <p:nvPr/>
        </p:nvPicPr>
        <p:blipFill>
          <a:blip r:embed="rId2"/>
          <a:stretch>
            <a:fillRect/>
          </a:stretch>
        </p:blipFill>
        <p:spPr>
          <a:xfrm>
            <a:off x="539552" y="934296"/>
            <a:ext cx="7992888" cy="5415945"/>
          </a:xfrm>
          <a:prstGeom prst="rect">
            <a:avLst/>
          </a:prstGeom>
        </p:spPr>
      </p:pic>
      <p:sp>
        <p:nvSpPr>
          <p:cNvPr id="5" name="矩形 4"/>
          <p:cNvSpPr/>
          <p:nvPr/>
        </p:nvSpPr>
        <p:spPr>
          <a:xfrm>
            <a:off x="52696" y="1434388"/>
            <a:ext cx="432048" cy="923330"/>
          </a:xfrm>
          <a:prstGeom prst="rect">
            <a:avLst/>
          </a:prstGeom>
        </p:spPr>
        <p:txBody>
          <a:bodyPr wrap="square">
            <a:spAutoFit/>
          </a:bodyPr>
          <a:lstStyle/>
          <a:p>
            <a:r>
              <a:rPr lang="zh-TW" altLang="en-US" dirty="0" smtClean="0"/>
              <a:t>應用層</a:t>
            </a:r>
            <a:endParaRPr lang="zh-TW" altLang="en-US" dirty="0"/>
          </a:p>
        </p:txBody>
      </p:sp>
      <p:sp>
        <p:nvSpPr>
          <p:cNvPr id="6" name="矩形 5"/>
          <p:cNvSpPr/>
          <p:nvPr/>
        </p:nvSpPr>
        <p:spPr>
          <a:xfrm>
            <a:off x="52696" y="3642268"/>
            <a:ext cx="432048" cy="923330"/>
          </a:xfrm>
          <a:prstGeom prst="rect">
            <a:avLst/>
          </a:prstGeom>
        </p:spPr>
        <p:txBody>
          <a:bodyPr wrap="square">
            <a:spAutoFit/>
          </a:bodyPr>
          <a:lstStyle/>
          <a:p>
            <a:r>
              <a:rPr lang="zh-TW" altLang="en-US" dirty="0"/>
              <a:t>演算</a:t>
            </a:r>
            <a:r>
              <a:rPr lang="zh-TW" altLang="en-US" dirty="0" smtClean="0"/>
              <a:t>層</a:t>
            </a:r>
            <a:endParaRPr lang="zh-TW" altLang="en-US" dirty="0"/>
          </a:p>
        </p:txBody>
      </p:sp>
      <p:sp>
        <p:nvSpPr>
          <p:cNvPr id="7" name="矩形 6"/>
          <p:cNvSpPr/>
          <p:nvPr/>
        </p:nvSpPr>
        <p:spPr>
          <a:xfrm>
            <a:off x="52696" y="4965482"/>
            <a:ext cx="432048" cy="1477328"/>
          </a:xfrm>
          <a:prstGeom prst="rect">
            <a:avLst/>
          </a:prstGeom>
        </p:spPr>
        <p:txBody>
          <a:bodyPr wrap="square">
            <a:spAutoFit/>
          </a:bodyPr>
          <a:lstStyle/>
          <a:p>
            <a:r>
              <a:rPr lang="zh-TW" altLang="en-US" dirty="0" smtClean="0"/>
              <a:t>設備通訊層</a:t>
            </a:r>
            <a:endParaRPr lang="zh-TW" altLang="en-US" dirty="0"/>
          </a:p>
        </p:txBody>
      </p:sp>
    </p:spTree>
    <p:extLst>
      <p:ext uri="{BB962C8B-B14F-4D97-AF65-F5344CB8AC3E}">
        <p14:creationId xmlns:p14="http://schemas.microsoft.com/office/powerpoint/2010/main" val="25823380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臺北市公車動態資訊</a:t>
            </a:r>
            <a:r>
              <a:rPr lang="zh-TW" altLang="en-US" dirty="0" smtClean="0"/>
              <a:t>系統</a:t>
            </a:r>
            <a:r>
              <a:rPr lang="en-US" altLang="zh-TW" dirty="0" smtClean="0"/>
              <a:t/>
            </a:r>
            <a:br>
              <a:rPr lang="en-US" altLang="zh-TW" dirty="0" smtClean="0"/>
            </a:br>
            <a:r>
              <a:rPr lang="zh-TW" altLang="en-US" dirty="0" smtClean="0"/>
              <a:t>首都客運三重一站調度中心的電腦畫面</a:t>
            </a:r>
            <a:endParaRPr lang="zh-TW" altLang="en-US" dirty="0"/>
          </a:p>
        </p:txBody>
      </p:sp>
      <p:sp>
        <p:nvSpPr>
          <p:cNvPr id="3" name="頁尾版面配置區 2"/>
          <p:cNvSpPr>
            <a:spLocks noGrp="1"/>
          </p:cNvSpPr>
          <p:nvPr>
            <p:ph type="ftr" sz="quarter" idx="3"/>
          </p:nvPr>
        </p:nvSpPr>
        <p:spPr/>
        <p:txBody>
          <a:bodyPr/>
          <a:lstStyle/>
          <a:p>
            <a:r>
              <a:rPr lang="zh-TW" altLang="en-US" smtClean="0"/>
              <a:t>資料來源：工研院產科國際所</a:t>
            </a:r>
            <a:endParaRPr lang="zh-TW" altLang="en-US" dirty="0"/>
          </a:p>
        </p:txBody>
      </p:sp>
      <p:pic>
        <p:nvPicPr>
          <p:cNvPr id="4" name="圖片 3"/>
          <p:cNvPicPr>
            <a:picLocks noChangeAspect="1"/>
          </p:cNvPicPr>
          <p:nvPr/>
        </p:nvPicPr>
        <p:blipFill rotWithShape="1">
          <a:blip r:embed="rId2"/>
          <a:srcRect l="11881" t="3961" r="27968"/>
          <a:stretch/>
        </p:blipFill>
        <p:spPr>
          <a:xfrm>
            <a:off x="251520" y="1483085"/>
            <a:ext cx="3960440" cy="3556969"/>
          </a:xfrm>
          <a:prstGeom prst="rect">
            <a:avLst/>
          </a:prstGeom>
        </p:spPr>
      </p:pic>
      <p:pic>
        <p:nvPicPr>
          <p:cNvPr id="5" name="圖片 4"/>
          <p:cNvPicPr>
            <a:picLocks noChangeAspect="1"/>
          </p:cNvPicPr>
          <p:nvPr/>
        </p:nvPicPr>
        <p:blipFill>
          <a:blip r:embed="rId3"/>
          <a:stretch>
            <a:fillRect/>
          </a:stretch>
        </p:blipFill>
        <p:spPr>
          <a:xfrm>
            <a:off x="2843808" y="2996952"/>
            <a:ext cx="6019214" cy="3385808"/>
          </a:xfrm>
          <a:prstGeom prst="rect">
            <a:avLst/>
          </a:prstGeom>
        </p:spPr>
      </p:pic>
    </p:spTree>
    <p:extLst>
      <p:ext uri="{BB962C8B-B14F-4D97-AF65-F5344CB8AC3E}">
        <p14:creationId xmlns:p14="http://schemas.microsoft.com/office/powerpoint/2010/main" val="245544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欣欣客運</a:t>
            </a:r>
            <a:r>
              <a:rPr lang="en-US" altLang="zh-TW" dirty="0" smtClean="0"/>
              <a:t>630</a:t>
            </a:r>
            <a:r>
              <a:rPr lang="zh-TW" altLang="en-US" dirty="0" smtClean="0"/>
              <a:t>公車的駕駛區</a:t>
            </a:r>
            <a:endParaRPr lang="zh-TW" altLang="en-US" dirty="0"/>
          </a:p>
        </p:txBody>
      </p:sp>
      <p:sp>
        <p:nvSpPr>
          <p:cNvPr id="2" name="頁尾版面配置區 1"/>
          <p:cNvSpPr>
            <a:spLocks noGrp="1"/>
          </p:cNvSpPr>
          <p:nvPr>
            <p:ph type="ftr" sz="quarter" idx="3"/>
          </p:nvPr>
        </p:nvSpPr>
        <p:spPr/>
        <p:txBody>
          <a:bodyPr/>
          <a:lstStyle/>
          <a:p>
            <a:r>
              <a:rPr lang="zh-TW" altLang="en-US" smtClean="0"/>
              <a:t>資料來源：工研院產科國際所</a:t>
            </a:r>
            <a:endParaRPr lang="zh-TW" altLang="en-US" dirty="0"/>
          </a:p>
        </p:txBody>
      </p:sp>
      <p:pic>
        <p:nvPicPr>
          <p:cNvPr id="3" name="圖片 2"/>
          <p:cNvPicPr>
            <a:picLocks noChangeAspect="1"/>
          </p:cNvPicPr>
          <p:nvPr/>
        </p:nvPicPr>
        <p:blipFill>
          <a:blip r:embed="rId2"/>
          <a:stretch>
            <a:fillRect/>
          </a:stretch>
        </p:blipFill>
        <p:spPr>
          <a:xfrm>
            <a:off x="0" y="856245"/>
            <a:ext cx="9144000" cy="5145510"/>
          </a:xfrm>
          <a:prstGeom prst="rect">
            <a:avLst/>
          </a:prstGeom>
        </p:spPr>
      </p:pic>
    </p:spTree>
    <p:extLst>
      <p:ext uri="{BB962C8B-B14F-4D97-AF65-F5344CB8AC3E}">
        <p14:creationId xmlns:p14="http://schemas.microsoft.com/office/powerpoint/2010/main" val="22661375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首都客運公車的駕駛區</a:t>
            </a:r>
            <a:endParaRPr lang="zh-TW" altLang="en-US" dirty="0"/>
          </a:p>
        </p:txBody>
      </p:sp>
      <p:sp>
        <p:nvSpPr>
          <p:cNvPr id="2" name="頁尾版面配置區 1"/>
          <p:cNvSpPr>
            <a:spLocks noGrp="1"/>
          </p:cNvSpPr>
          <p:nvPr>
            <p:ph type="ftr" sz="quarter" idx="3"/>
          </p:nvPr>
        </p:nvSpPr>
        <p:spPr/>
        <p:txBody>
          <a:bodyPr/>
          <a:lstStyle/>
          <a:p>
            <a:r>
              <a:rPr lang="zh-TW" altLang="en-US" smtClean="0"/>
              <a:t>資料來源：工研院產科國際所</a:t>
            </a:r>
            <a:endParaRPr lang="zh-TW" altLang="en-US" dirty="0"/>
          </a:p>
        </p:txBody>
      </p:sp>
      <p:pic>
        <p:nvPicPr>
          <p:cNvPr id="3" name="圖片 2"/>
          <p:cNvPicPr>
            <a:picLocks noChangeAspect="1"/>
          </p:cNvPicPr>
          <p:nvPr/>
        </p:nvPicPr>
        <p:blipFill>
          <a:blip r:embed="rId2"/>
          <a:stretch>
            <a:fillRect/>
          </a:stretch>
        </p:blipFill>
        <p:spPr>
          <a:xfrm>
            <a:off x="1115616" y="1268760"/>
            <a:ext cx="6876256" cy="5154866"/>
          </a:xfrm>
          <a:prstGeom prst="rect">
            <a:avLst/>
          </a:prstGeom>
        </p:spPr>
      </p:pic>
    </p:spTree>
    <p:extLst>
      <p:ext uri="{BB962C8B-B14F-4D97-AF65-F5344CB8AC3E}">
        <p14:creationId xmlns:p14="http://schemas.microsoft.com/office/powerpoint/2010/main" val="1468745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3"/>
          </p:nvPr>
        </p:nvSpPr>
        <p:spPr/>
        <p:txBody>
          <a:bodyPr/>
          <a:lstStyle/>
          <a:p>
            <a:r>
              <a:rPr lang="zh-TW" altLang="en-US" smtClean="0"/>
              <a:t>資料來源：工研院產科國際所</a:t>
            </a:r>
            <a:endParaRPr lang="zh-TW" altLang="en-US" dirty="0"/>
          </a:p>
        </p:txBody>
      </p:sp>
      <p:sp>
        <p:nvSpPr>
          <p:cNvPr id="3" name="矩形 2"/>
          <p:cNvSpPr/>
          <p:nvPr/>
        </p:nvSpPr>
        <p:spPr>
          <a:xfrm>
            <a:off x="260658" y="692696"/>
            <a:ext cx="8496944" cy="830997"/>
          </a:xfrm>
          <a:prstGeom prst="rect">
            <a:avLst/>
          </a:prstGeom>
          <a:solidFill>
            <a:schemeClr val="accent6">
              <a:lumMod val="20000"/>
              <a:lumOff val="80000"/>
            </a:schemeClr>
          </a:solidFill>
        </p:spPr>
        <p:txBody>
          <a:bodyPr wrap="square">
            <a:spAutoFit/>
          </a:bodyPr>
          <a:lstStyle/>
          <a:p>
            <a:r>
              <a:rPr lang="en-US" altLang="zh-TW" sz="2400" dirty="0" smtClean="0"/>
              <a:t>Q2</a:t>
            </a:r>
            <a:r>
              <a:rPr lang="zh-TW" altLang="en-US" sz="2400" dirty="0" smtClean="0"/>
              <a:t>：公車</a:t>
            </a:r>
            <a:r>
              <a:rPr lang="zh-TW" altLang="en-US" sz="2400" dirty="0"/>
              <a:t>車機有雙向回饋功能，後來為何關閉聲音？法規面是否有限制</a:t>
            </a:r>
            <a:r>
              <a:rPr lang="en-US" altLang="zh-TW" sz="2400" dirty="0"/>
              <a:t>/</a:t>
            </a:r>
            <a:r>
              <a:rPr lang="zh-TW" altLang="en-US" sz="2400" dirty="0" smtClean="0"/>
              <a:t>問題？</a:t>
            </a:r>
            <a:endParaRPr lang="zh-TW" altLang="en-US" sz="2400" dirty="0"/>
          </a:p>
        </p:txBody>
      </p:sp>
      <p:sp>
        <p:nvSpPr>
          <p:cNvPr id="4" name="矩形 3"/>
          <p:cNvSpPr/>
          <p:nvPr/>
        </p:nvSpPr>
        <p:spPr>
          <a:xfrm>
            <a:off x="265222" y="1772816"/>
            <a:ext cx="2492990" cy="400110"/>
          </a:xfrm>
          <a:prstGeom prst="rect">
            <a:avLst/>
          </a:prstGeom>
        </p:spPr>
        <p:txBody>
          <a:bodyPr wrap="none">
            <a:spAutoFit/>
          </a:bodyPr>
          <a:lstStyle/>
          <a:p>
            <a:r>
              <a:rPr lang="zh-TW" altLang="en-US" sz="2000" b="1" dirty="0" smtClean="0">
                <a:solidFill>
                  <a:srgbClr val="0000CC"/>
                </a:solidFill>
              </a:rPr>
              <a:t>公車車機的法規內容</a:t>
            </a:r>
            <a:endParaRPr lang="zh-TW" altLang="en-US" sz="2000" b="1" dirty="0">
              <a:solidFill>
                <a:srgbClr val="0000CC"/>
              </a:solidFill>
            </a:endParaRPr>
          </a:p>
        </p:txBody>
      </p:sp>
      <p:sp>
        <p:nvSpPr>
          <p:cNvPr id="5" name="矩形 4"/>
          <p:cNvSpPr/>
          <p:nvPr/>
        </p:nvSpPr>
        <p:spPr>
          <a:xfrm>
            <a:off x="567187" y="2381236"/>
            <a:ext cx="1296144" cy="432048"/>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dirty="0" smtClean="0">
                <a:solidFill>
                  <a:schemeClr val="tx1"/>
                </a:solidFill>
              </a:rPr>
              <a:t>公路法</a:t>
            </a:r>
            <a:r>
              <a:rPr lang="en-US" altLang="zh-TW" dirty="0" smtClean="0">
                <a:solidFill>
                  <a:schemeClr val="tx1"/>
                </a:solidFill>
              </a:rPr>
              <a:t>§79</a:t>
            </a:r>
            <a:endParaRPr lang="zh-TW" altLang="en-US" dirty="0">
              <a:solidFill>
                <a:schemeClr val="tx1"/>
              </a:solidFill>
            </a:endParaRPr>
          </a:p>
        </p:txBody>
      </p:sp>
      <p:sp>
        <p:nvSpPr>
          <p:cNvPr id="6" name="矩形 5"/>
          <p:cNvSpPr/>
          <p:nvPr/>
        </p:nvSpPr>
        <p:spPr>
          <a:xfrm>
            <a:off x="387167" y="3135312"/>
            <a:ext cx="1656184" cy="686084"/>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dirty="0" smtClean="0">
                <a:solidFill>
                  <a:schemeClr val="tx1"/>
                </a:solidFill>
              </a:rPr>
              <a:t>汽車運輸管理規則</a:t>
            </a:r>
            <a:r>
              <a:rPr lang="en-US" altLang="zh-TW" dirty="0" smtClean="0">
                <a:solidFill>
                  <a:schemeClr val="tx1"/>
                </a:solidFill>
              </a:rPr>
              <a:t>§20</a:t>
            </a:r>
            <a:endParaRPr lang="zh-TW" altLang="en-US" dirty="0">
              <a:solidFill>
                <a:schemeClr val="tx1"/>
              </a:solidFill>
            </a:endParaRPr>
          </a:p>
        </p:txBody>
      </p:sp>
      <p:cxnSp>
        <p:nvCxnSpPr>
          <p:cNvPr id="9" name="直線單箭頭接點 8"/>
          <p:cNvCxnSpPr>
            <a:stCxn id="5" idx="2"/>
            <a:endCxn id="6" idx="0"/>
          </p:cNvCxnSpPr>
          <p:nvPr/>
        </p:nvCxnSpPr>
        <p:spPr>
          <a:xfrm>
            <a:off x="1215259" y="2813284"/>
            <a:ext cx="0" cy="32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87167" y="4232304"/>
            <a:ext cx="1656184" cy="888252"/>
          </a:xfrm>
          <a:prstGeom prst="rec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dirty="0" smtClean="0">
                <a:solidFill>
                  <a:schemeClr val="bg1"/>
                </a:solidFill>
              </a:rPr>
              <a:t>台北市公車動態資訊管理要點</a:t>
            </a:r>
            <a:endParaRPr lang="zh-TW" altLang="en-US" dirty="0">
              <a:solidFill>
                <a:schemeClr val="bg1"/>
              </a:solidFill>
            </a:endParaRPr>
          </a:p>
        </p:txBody>
      </p:sp>
      <p:sp>
        <p:nvSpPr>
          <p:cNvPr id="7" name="矩形 6"/>
          <p:cNvSpPr/>
          <p:nvPr/>
        </p:nvSpPr>
        <p:spPr>
          <a:xfrm>
            <a:off x="534083" y="5120556"/>
            <a:ext cx="1363150" cy="646331"/>
          </a:xfrm>
          <a:prstGeom prst="rect">
            <a:avLst/>
          </a:prstGeom>
        </p:spPr>
        <p:txBody>
          <a:bodyPr wrap="square">
            <a:spAutoFit/>
          </a:bodyPr>
          <a:lstStyle/>
          <a:p>
            <a:pPr algn="ctr"/>
            <a:r>
              <a:rPr lang="zh-TW" altLang="en-US" dirty="0" smtClean="0">
                <a:solidFill>
                  <a:schemeClr val="accent3">
                    <a:lumMod val="75000"/>
                  </a:schemeClr>
                </a:solidFill>
              </a:rPr>
              <a:t>臺北市</a:t>
            </a:r>
            <a:r>
              <a:rPr lang="zh-TW" altLang="en-US" dirty="0">
                <a:solidFill>
                  <a:schemeClr val="accent3">
                    <a:lumMod val="75000"/>
                  </a:schemeClr>
                </a:solidFill>
              </a:rPr>
              <a:t>公共運輸處</a:t>
            </a:r>
          </a:p>
        </p:txBody>
      </p:sp>
      <p:sp>
        <p:nvSpPr>
          <p:cNvPr id="13" name="矩形 12"/>
          <p:cNvSpPr/>
          <p:nvPr/>
        </p:nvSpPr>
        <p:spPr>
          <a:xfrm>
            <a:off x="2477093" y="2381236"/>
            <a:ext cx="6192688" cy="3970318"/>
          </a:xfrm>
          <a:prstGeom prst="rect">
            <a:avLst/>
          </a:prstGeom>
          <a:solidFill>
            <a:schemeClr val="accent3">
              <a:lumMod val="20000"/>
              <a:lumOff val="80000"/>
            </a:schemeClr>
          </a:solidFill>
        </p:spPr>
        <p:txBody>
          <a:bodyPr wrap="square">
            <a:spAutoFit/>
          </a:bodyPr>
          <a:lstStyle/>
          <a:p>
            <a:pPr marL="285750" indent="-285750">
              <a:buFont typeface="Wingdings" panose="05000000000000000000" pitchFamily="2" charset="2"/>
              <a:buChar char="Ø"/>
            </a:pPr>
            <a:r>
              <a:rPr lang="zh-TW" altLang="en-US" dirty="0"/>
              <a:t>資訊設備（施）及系統之權管及維護分工如下：</a:t>
            </a:r>
          </a:p>
          <a:p>
            <a:pPr marL="742950" lvl="1" indent="-285750">
              <a:buFont typeface="Arial" panose="020B0604020202020204" pitchFamily="34" charset="0"/>
              <a:buChar char="•"/>
            </a:pPr>
            <a:r>
              <a:rPr lang="zh-TW" altLang="en-US" dirty="0" smtClean="0"/>
              <a:t>車</a:t>
            </a:r>
            <a:r>
              <a:rPr lang="zh-TW" altLang="en-US" dirty="0"/>
              <a:t>機設備、場站電腦及車機與監控中心之間通訊網路：由公運</a:t>
            </a:r>
            <a:r>
              <a:rPr lang="zh-TW" altLang="en-US" dirty="0" smtClean="0"/>
              <a:t>處規範</a:t>
            </a:r>
            <a:r>
              <a:rPr lang="zh-TW" altLang="en-US" dirty="0"/>
              <a:t>、購置及維護，若故障需立即向公運處報修；並得轉移</a:t>
            </a:r>
            <a:r>
              <a:rPr lang="zh-TW" altLang="en-US" dirty="0" smtClean="0"/>
              <a:t>公車業者</a:t>
            </a:r>
            <a:r>
              <a:rPr lang="zh-TW" altLang="en-US" dirty="0"/>
              <a:t>保管使用，或由其自行購置及維護。</a:t>
            </a:r>
          </a:p>
          <a:p>
            <a:pPr marL="742950" lvl="1" indent="-285750">
              <a:buFont typeface="Arial" panose="020B0604020202020204" pitchFamily="34" charset="0"/>
              <a:buChar char="•"/>
            </a:pPr>
            <a:r>
              <a:rPr lang="zh-TW" altLang="en-US" dirty="0"/>
              <a:t> </a:t>
            </a:r>
            <a:r>
              <a:rPr lang="zh-TW" altLang="en-US" dirty="0" smtClean="0"/>
              <a:t>站</a:t>
            </a:r>
            <a:r>
              <a:rPr lang="zh-TW" altLang="en-US" dirty="0"/>
              <a:t>名播報及顯示設施：公車業者自行購置及維護。</a:t>
            </a:r>
          </a:p>
          <a:p>
            <a:pPr marL="742950" lvl="1" indent="-285750">
              <a:buFont typeface="Arial" panose="020B0604020202020204" pitchFamily="34" charset="0"/>
              <a:buChar char="•"/>
            </a:pPr>
            <a:r>
              <a:rPr lang="zh-TW" altLang="en-US" dirty="0"/>
              <a:t> </a:t>
            </a:r>
            <a:r>
              <a:rPr lang="zh-TW" altLang="en-US" dirty="0" smtClean="0"/>
              <a:t>智慧型</a:t>
            </a:r>
            <a:r>
              <a:rPr lang="zh-TW" altLang="en-US" dirty="0"/>
              <a:t>站牌、監控中心及報修平台：由公運處建置及維護</a:t>
            </a:r>
            <a:r>
              <a:rPr lang="zh-TW" altLang="en-US" dirty="0" smtClean="0"/>
              <a:t>。</a:t>
            </a:r>
            <a:endParaRPr lang="en-US" altLang="zh-TW" dirty="0" smtClean="0"/>
          </a:p>
          <a:p>
            <a:pPr marL="285750" indent="-285750">
              <a:buFont typeface="Wingdings" panose="05000000000000000000" pitchFamily="2" charset="2"/>
              <a:buChar char="Ø"/>
            </a:pPr>
            <a:r>
              <a:rPr lang="zh-TW" altLang="en-US" dirty="0"/>
              <a:t>公車業者如有增（減）車輛、車籍異動、路線調整或車機更動，致</a:t>
            </a:r>
            <a:r>
              <a:rPr lang="zh-TW" altLang="en-US" dirty="0" smtClean="0"/>
              <a:t>車機</a:t>
            </a:r>
            <a:r>
              <a:rPr lang="zh-TW" altLang="en-US" dirty="0"/>
              <a:t>設備需裝（拆、移）機，應事前陳報公運處核准</a:t>
            </a:r>
            <a:r>
              <a:rPr lang="zh-TW" altLang="en-US" dirty="0" smtClean="0"/>
              <a:t>。</a:t>
            </a:r>
            <a:endParaRPr lang="en-US" altLang="zh-TW" dirty="0" smtClean="0"/>
          </a:p>
          <a:p>
            <a:pPr marL="285750" indent="-285750">
              <a:buFont typeface="Wingdings" panose="05000000000000000000" pitchFamily="2" charset="2"/>
              <a:buChar char="Ø"/>
            </a:pPr>
            <a:r>
              <a:rPr lang="zh-TW" altLang="en-US" dirty="0"/>
              <a:t>公車業者車輛均應依「大眾運輸工具無障礙設施設置辦法」，於</a:t>
            </a:r>
            <a:r>
              <a:rPr lang="zh-TW" altLang="en-US" dirty="0" smtClean="0"/>
              <a:t>車廂內</a:t>
            </a:r>
            <a:r>
              <a:rPr lang="zh-TW" altLang="en-US" dirty="0"/>
              <a:t>裝設站名播報及顯示設施，並定期檢查及維護，如有故障或損壞</a:t>
            </a:r>
            <a:r>
              <a:rPr lang="zh-TW" altLang="en-US" dirty="0" smtClean="0"/>
              <a:t>應立即</a:t>
            </a:r>
            <a:r>
              <a:rPr lang="zh-TW" altLang="en-US" dirty="0"/>
              <a:t>修復。</a:t>
            </a:r>
          </a:p>
        </p:txBody>
      </p:sp>
      <p:cxnSp>
        <p:nvCxnSpPr>
          <p:cNvPr id="14" name="直線單箭頭接點 13"/>
          <p:cNvCxnSpPr/>
          <p:nvPr/>
        </p:nvCxnSpPr>
        <p:spPr>
          <a:xfrm>
            <a:off x="1215259" y="3838322"/>
            <a:ext cx="0" cy="322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向右箭號 14"/>
          <p:cNvSpPr/>
          <p:nvPr/>
        </p:nvSpPr>
        <p:spPr>
          <a:xfrm>
            <a:off x="1954188" y="4460406"/>
            <a:ext cx="43204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3645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3"/>
          </p:nvPr>
        </p:nvSpPr>
        <p:spPr/>
        <p:txBody>
          <a:bodyPr/>
          <a:lstStyle/>
          <a:p>
            <a:r>
              <a:rPr lang="zh-TW" altLang="en-US" smtClean="0"/>
              <a:t>資料來源：工研院產科國際所</a:t>
            </a:r>
            <a:endParaRPr lang="zh-TW" altLang="en-US" dirty="0"/>
          </a:p>
        </p:txBody>
      </p:sp>
      <p:sp>
        <p:nvSpPr>
          <p:cNvPr id="4" name="矩形 3"/>
          <p:cNvSpPr/>
          <p:nvPr/>
        </p:nvSpPr>
        <p:spPr>
          <a:xfrm>
            <a:off x="264136" y="2170371"/>
            <a:ext cx="3262432" cy="400110"/>
          </a:xfrm>
          <a:prstGeom prst="rect">
            <a:avLst/>
          </a:prstGeom>
        </p:spPr>
        <p:txBody>
          <a:bodyPr wrap="none">
            <a:spAutoFit/>
          </a:bodyPr>
          <a:lstStyle/>
          <a:p>
            <a:r>
              <a:rPr lang="zh-TW" altLang="en-US" sz="2000" b="1" dirty="0" smtClean="0">
                <a:solidFill>
                  <a:srgbClr val="0000CC"/>
                </a:solidFill>
              </a:rPr>
              <a:t>公車無障礙設施的法規內容</a:t>
            </a:r>
            <a:endParaRPr lang="zh-TW" altLang="en-US" sz="2000" b="1" dirty="0">
              <a:solidFill>
                <a:srgbClr val="0000CC"/>
              </a:solidFill>
            </a:endParaRPr>
          </a:p>
        </p:txBody>
      </p:sp>
      <p:sp>
        <p:nvSpPr>
          <p:cNvPr id="5" name="矩形 4"/>
          <p:cNvSpPr/>
          <p:nvPr/>
        </p:nvSpPr>
        <p:spPr>
          <a:xfrm>
            <a:off x="260658" y="692696"/>
            <a:ext cx="8496944" cy="830997"/>
          </a:xfrm>
          <a:prstGeom prst="rect">
            <a:avLst/>
          </a:prstGeom>
          <a:solidFill>
            <a:schemeClr val="accent6">
              <a:lumMod val="20000"/>
              <a:lumOff val="80000"/>
            </a:schemeClr>
          </a:solidFill>
        </p:spPr>
        <p:txBody>
          <a:bodyPr wrap="square">
            <a:spAutoFit/>
          </a:bodyPr>
          <a:lstStyle/>
          <a:p>
            <a:r>
              <a:rPr lang="en-US" altLang="zh-TW" sz="2400" dirty="0" smtClean="0"/>
              <a:t>Q2</a:t>
            </a:r>
            <a:r>
              <a:rPr lang="zh-TW" altLang="en-US" sz="2400" dirty="0" smtClean="0"/>
              <a:t>：公車</a:t>
            </a:r>
            <a:r>
              <a:rPr lang="zh-TW" altLang="en-US" sz="2400" dirty="0"/>
              <a:t>車機有雙向回饋功能，後來為何關閉聲音？法規面是否有限制</a:t>
            </a:r>
            <a:r>
              <a:rPr lang="en-US" altLang="zh-TW" sz="2400" dirty="0"/>
              <a:t>/</a:t>
            </a:r>
            <a:r>
              <a:rPr lang="zh-TW" altLang="en-US" sz="2400" dirty="0" smtClean="0"/>
              <a:t>問題？</a:t>
            </a:r>
            <a:endParaRPr lang="zh-TW" altLang="en-US" sz="2400" dirty="0"/>
          </a:p>
        </p:txBody>
      </p:sp>
      <p:sp>
        <p:nvSpPr>
          <p:cNvPr id="6" name="矩形 5"/>
          <p:cNvSpPr/>
          <p:nvPr/>
        </p:nvSpPr>
        <p:spPr>
          <a:xfrm>
            <a:off x="467544" y="3254127"/>
            <a:ext cx="2168725" cy="680010"/>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dirty="0">
                <a:solidFill>
                  <a:schemeClr val="tx1"/>
                </a:solidFill>
              </a:rPr>
              <a:t>身心障礙者權益</a:t>
            </a:r>
            <a:r>
              <a:rPr lang="zh-TW" altLang="en-US" dirty="0" smtClean="0">
                <a:solidFill>
                  <a:schemeClr val="tx1"/>
                </a:solidFill>
              </a:rPr>
              <a:t>保障法</a:t>
            </a:r>
            <a:r>
              <a:rPr lang="en-US" altLang="zh-TW" dirty="0" smtClean="0">
                <a:solidFill>
                  <a:schemeClr val="tx1"/>
                </a:solidFill>
              </a:rPr>
              <a:t>§53V</a:t>
            </a:r>
            <a:endParaRPr lang="zh-TW" altLang="en-US" dirty="0">
              <a:solidFill>
                <a:schemeClr val="tx1"/>
              </a:solidFill>
            </a:endParaRPr>
          </a:p>
        </p:txBody>
      </p:sp>
      <p:sp>
        <p:nvSpPr>
          <p:cNvPr id="7" name="矩形 6"/>
          <p:cNvSpPr/>
          <p:nvPr/>
        </p:nvSpPr>
        <p:spPr>
          <a:xfrm>
            <a:off x="358144" y="4216513"/>
            <a:ext cx="2387524" cy="686084"/>
          </a:xfrm>
          <a:prstGeom prst="rec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dirty="0">
                <a:solidFill>
                  <a:schemeClr val="bg1"/>
                </a:solidFill>
              </a:rPr>
              <a:t>大眾運輸工具無障礙設施設置辦法</a:t>
            </a:r>
            <a:r>
              <a:rPr lang="en-US" altLang="zh-TW" dirty="0">
                <a:solidFill>
                  <a:schemeClr val="bg1"/>
                </a:solidFill>
              </a:rPr>
              <a:t>§20</a:t>
            </a:r>
            <a:endParaRPr lang="zh-TW" altLang="en-US" dirty="0">
              <a:solidFill>
                <a:schemeClr val="bg1"/>
              </a:solidFill>
            </a:endParaRPr>
          </a:p>
        </p:txBody>
      </p:sp>
      <p:cxnSp>
        <p:nvCxnSpPr>
          <p:cNvPr id="8" name="直線單箭頭接點 7"/>
          <p:cNvCxnSpPr>
            <a:stCxn id="6" idx="2"/>
            <a:endCxn id="7" idx="0"/>
          </p:cNvCxnSpPr>
          <p:nvPr/>
        </p:nvCxnSpPr>
        <p:spPr>
          <a:xfrm flipH="1">
            <a:off x="1551906" y="3934137"/>
            <a:ext cx="1" cy="282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780938" y="2996952"/>
            <a:ext cx="5976664" cy="2862322"/>
          </a:xfrm>
          <a:prstGeom prst="rect">
            <a:avLst/>
          </a:prstGeom>
          <a:solidFill>
            <a:schemeClr val="accent3">
              <a:lumMod val="20000"/>
              <a:lumOff val="80000"/>
            </a:schemeClr>
          </a:solidFill>
        </p:spPr>
        <p:txBody>
          <a:bodyPr wrap="square">
            <a:spAutoFit/>
          </a:bodyPr>
          <a:lstStyle/>
          <a:p>
            <a:r>
              <a:rPr lang="en-US" altLang="zh-TW" sz="2000" dirty="0" smtClean="0"/>
              <a:t>§3</a:t>
            </a:r>
            <a:r>
              <a:rPr lang="zh-TW" altLang="en-US" sz="2000" dirty="0"/>
              <a:t>：大眾運輸業者提供</a:t>
            </a:r>
            <a:r>
              <a:rPr lang="zh-TW" altLang="en-US" sz="2000" b="1" dirty="0"/>
              <a:t>無障礙運輸服務</a:t>
            </a:r>
            <a:r>
              <a:rPr lang="zh-TW" altLang="en-US" sz="2000" dirty="0"/>
              <a:t>之大眾運輸工具，應依本辦法辦理</a:t>
            </a:r>
            <a:r>
              <a:rPr lang="zh-TW" altLang="en-US" sz="2000" dirty="0" smtClean="0"/>
              <a:t>。</a:t>
            </a:r>
            <a:r>
              <a:rPr lang="en-US" altLang="zh-TW" sz="2000" dirty="0" smtClean="0"/>
              <a:t>(</a:t>
            </a:r>
            <a:r>
              <a:rPr lang="zh-TW" altLang="en-US" sz="2000" dirty="0"/>
              <a:t>無障礙運輸服務：大眾運輸業者於所服務之路線、航線或區域內，</a:t>
            </a:r>
            <a:r>
              <a:rPr lang="zh-TW" altLang="en-US" sz="2000" dirty="0" smtClean="0"/>
              <a:t>規劃</a:t>
            </a:r>
            <a:r>
              <a:rPr lang="zh-TW" altLang="en-US" sz="2000" dirty="0"/>
              <a:t>適當路線、航線、班次、客車（機船）廂（艙）供身心障礙者</a:t>
            </a:r>
            <a:r>
              <a:rPr lang="zh-TW" altLang="en-US" sz="2000" dirty="0" smtClean="0"/>
              <a:t>使用之</a:t>
            </a:r>
            <a:r>
              <a:rPr lang="zh-TW" altLang="en-US" sz="2000" dirty="0"/>
              <a:t>運輸服務。</a:t>
            </a:r>
            <a:r>
              <a:rPr lang="en-US" altLang="zh-TW" sz="2000" dirty="0" smtClean="0"/>
              <a:t>)</a:t>
            </a:r>
          </a:p>
          <a:p>
            <a:r>
              <a:rPr lang="en-US" altLang="zh-TW" sz="2000" dirty="0" smtClean="0"/>
              <a:t>§7</a:t>
            </a:r>
            <a:r>
              <a:rPr lang="zh-TW" altLang="en-US" sz="2000" dirty="0"/>
              <a:t>：</a:t>
            </a:r>
            <a:r>
              <a:rPr lang="zh-TW" altLang="en-US" sz="2000" dirty="0" smtClean="0"/>
              <a:t>公路</a:t>
            </a:r>
            <a:r>
              <a:rPr lang="zh-TW" altLang="en-US" sz="2000" dirty="0"/>
              <a:t>及</a:t>
            </a:r>
            <a:r>
              <a:rPr lang="zh-TW" altLang="en-US" sz="2000" b="1" dirty="0">
                <a:solidFill>
                  <a:schemeClr val="accent2"/>
                </a:solidFill>
              </a:rPr>
              <a:t>市區汽車客運客車</a:t>
            </a:r>
            <a:r>
              <a:rPr lang="zh-TW" altLang="en-US" sz="2000" dirty="0"/>
              <a:t>應依下列規定設置輔助乘客</a:t>
            </a:r>
            <a:r>
              <a:rPr lang="zh-TW" altLang="en-US" sz="2000" b="1" dirty="0"/>
              <a:t>上下客車</a:t>
            </a:r>
            <a:r>
              <a:rPr lang="zh-TW" altLang="en-US" sz="2000" dirty="0"/>
              <a:t>之無障礙</a:t>
            </a:r>
            <a:r>
              <a:rPr lang="zh-TW" altLang="en-US" sz="2000" dirty="0" smtClean="0"/>
              <a:t>設施：運行資訊</a:t>
            </a:r>
            <a:r>
              <a:rPr lang="zh-TW" altLang="en-US" sz="2000" dirty="0"/>
              <a:t>標示設施、入站播報設施、引導設備、上下階梯、昇降設備及</a:t>
            </a:r>
            <a:r>
              <a:rPr lang="zh-TW" altLang="en-US" sz="2000" dirty="0" smtClean="0"/>
              <a:t>出入口。</a:t>
            </a:r>
            <a:endParaRPr lang="en-US" altLang="zh-TW" sz="2000" dirty="0" smtClean="0"/>
          </a:p>
        </p:txBody>
      </p:sp>
    </p:spTree>
    <p:extLst>
      <p:ext uri="{BB962C8B-B14F-4D97-AF65-F5344CB8AC3E}">
        <p14:creationId xmlns:p14="http://schemas.microsoft.com/office/powerpoint/2010/main" val="3553835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3"/>
          </p:nvPr>
        </p:nvSpPr>
        <p:spPr/>
        <p:txBody>
          <a:bodyPr/>
          <a:lstStyle/>
          <a:p>
            <a:r>
              <a:rPr lang="zh-TW" altLang="en-US" smtClean="0"/>
              <a:t>資料來源：工研院產科國際所</a:t>
            </a:r>
            <a:endParaRPr lang="zh-TW" altLang="en-US" dirty="0"/>
          </a:p>
        </p:txBody>
      </p:sp>
      <p:sp>
        <p:nvSpPr>
          <p:cNvPr id="3" name="矩形 2"/>
          <p:cNvSpPr/>
          <p:nvPr/>
        </p:nvSpPr>
        <p:spPr>
          <a:xfrm>
            <a:off x="260658" y="692696"/>
            <a:ext cx="8496944" cy="830997"/>
          </a:xfrm>
          <a:prstGeom prst="rect">
            <a:avLst/>
          </a:prstGeom>
          <a:solidFill>
            <a:schemeClr val="accent6">
              <a:lumMod val="20000"/>
              <a:lumOff val="80000"/>
            </a:schemeClr>
          </a:solidFill>
        </p:spPr>
        <p:txBody>
          <a:bodyPr wrap="square">
            <a:spAutoFit/>
          </a:bodyPr>
          <a:lstStyle/>
          <a:p>
            <a:r>
              <a:rPr lang="en-US" altLang="zh-TW" sz="2400" dirty="0" smtClean="0"/>
              <a:t>Q3</a:t>
            </a:r>
            <a:r>
              <a:rPr lang="zh-TW" altLang="en-US" sz="2400" dirty="0"/>
              <a:t>：本案於執行時應找公車業者參與。請團隊在拜訪首都客運時探詢其合作參與意願？或是也可詢問其他業者</a:t>
            </a:r>
            <a:r>
              <a:rPr lang="zh-TW" altLang="en-US" sz="2400" dirty="0" smtClean="0"/>
              <a:t>。</a:t>
            </a:r>
            <a:endParaRPr lang="zh-TW" altLang="en-US" sz="2400" dirty="0"/>
          </a:p>
        </p:txBody>
      </p:sp>
      <p:sp>
        <p:nvSpPr>
          <p:cNvPr id="8" name="矩形 7"/>
          <p:cNvSpPr/>
          <p:nvPr/>
        </p:nvSpPr>
        <p:spPr>
          <a:xfrm>
            <a:off x="395536" y="2060848"/>
            <a:ext cx="8208912" cy="1015663"/>
          </a:xfrm>
          <a:prstGeom prst="rect">
            <a:avLst/>
          </a:prstGeom>
        </p:spPr>
        <p:txBody>
          <a:bodyPr wrap="square">
            <a:spAutoFit/>
          </a:bodyPr>
          <a:lstStyle/>
          <a:p>
            <a:r>
              <a:rPr lang="zh-TW" altLang="en-US" sz="2000" dirty="0" smtClean="0"/>
              <a:t>首都</a:t>
            </a:r>
            <a:r>
              <a:rPr lang="zh-TW" altLang="en-US" sz="2000" dirty="0"/>
              <a:t>客運</a:t>
            </a:r>
            <a:r>
              <a:rPr lang="zh-TW" altLang="en-US" sz="2000" dirty="0" smtClean="0"/>
              <a:t>表示</a:t>
            </a:r>
            <a:r>
              <a:rPr lang="zh-TW" altLang="en-US" sz="2000" dirty="0"/>
              <a:t>有合作意願，但主要是希望屆時先有清楚測試規模（幾線、幾站及多久等）以及行文過去才有憑据。若不會危害行車安全及造成太大不便，只要有行文會很樂意配合。</a:t>
            </a:r>
          </a:p>
        </p:txBody>
      </p:sp>
    </p:spTree>
    <p:extLst>
      <p:ext uri="{BB962C8B-B14F-4D97-AF65-F5344CB8AC3E}">
        <p14:creationId xmlns:p14="http://schemas.microsoft.com/office/powerpoint/2010/main" val="1461475999"/>
      </p:ext>
    </p:extLst>
  </p:cSld>
  <p:clrMapOvr>
    <a:masterClrMapping/>
  </p:clrMapOvr>
  <p:timing>
    <p:tnLst>
      <p:par>
        <p:cTn id="1" dur="indefinite" restart="never" nodeType="tmRoot"/>
      </p:par>
    </p:tnLst>
  </p:timing>
</p:sld>
</file>

<file path=ppt/theme/theme1.xml><?xml version="1.0" encoding="utf-8"?>
<a:theme xmlns:a="http://schemas.openxmlformats.org/drawingml/2006/main" name="對外簡報範本1_2019">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產科國際所對外簡報範本2(限閱)_2019.potx" id="{E444A303-DE8A-4044-8463-C6D7DB2FD30A}" vid="{634450F1-7B9E-40B3-997B-8DCE6A3B629F}"/>
    </a:ext>
  </a:extLst>
</a:theme>
</file>

<file path=ppt/theme/theme2.xml><?xml version="1.0" encoding="utf-8"?>
<a:theme xmlns:a="http://schemas.openxmlformats.org/drawingml/2006/main" name="對外簡報範本1_英文">
  <a:themeElements>
    <a:clrScheme name="IEKConsulting">
      <a:dk1>
        <a:srgbClr val="0C0C0C"/>
      </a:dk1>
      <a:lt1>
        <a:srgbClr val="0C0C0C"/>
      </a:lt1>
      <a:dk2>
        <a:srgbClr val="FFFFFF"/>
      </a:dk2>
      <a:lt2>
        <a:srgbClr val="FFFFFF"/>
      </a:lt2>
      <a:accent1>
        <a:srgbClr val="59A9F2"/>
      </a:accent1>
      <a:accent2>
        <a:srgbClr val="90C6F6"/>
      </a:accent2>
      <a:accent3>
        <a:srgbClr val="92D050"/>
      </a:accent3>
      <a:accent4>
        <a:srgbClr val="FFC30B"/>
      </a:accent4>
      <a:accent5>
        <a:srgbClr val="A5A5A5"/>
      </a:accent5>
      <a:accent6>
        <a:srgbClr val="7F7F7F"/>
      </a:accent6>
      <a:hlink>
        <a:srgbClr val="0F6FC6"/>
      </a:hlink>
      <a:folHlink>
        <a:srgbClr val="5B36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2"/>
        </a:lnRef>
        <a:fillRef idx="2">
          <a:schemeClr val="accent2"/>
        </a:fillRef>
        <a:effectRef idx="1">
          <a:schemeClr val="accent2"/>
        </a:effectRef>
        <a:fontRef idx="minor">
          <a:schemeClr val="dk1"/>
        </a:fontRef>
      </a:style>
    </a:spDef>
  </a:objectDefaults>
  <a:extraClrSchemeLst/>
  <a:extLst>
    <a:ext uri="{05A4C25C-085E-4340-85A3-A5531E510DB2}">
      <thm15:themeFamily xmlns:thm15="http://schemas.microsoft.com/office/thememl/2012/main" name="產科國際所對外簡報範本2(限閱)_2019.potx" id="{E444A303-DE8A-4044-8463-C6D7DB2FD30A}" vid="{31A7D0AC-574D-4549-9FAF-4BEAFD54CEB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產科國際所對外簡報範本2(限閱)_2019</Template>
  <TotalTime>2076</TotalTime>
  <Words>943</Words>
  <Application>Microsoft Office PowerPoint</Application>
  <PresentationFormat>如螢幕大小 (4:3)</PresentationFormat>
  <Paragraphs>58</Paragraphs>
  <Slides>10</Slides>
  <Notes>3</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10</vt:i4>
      </vt:variant>
    </vt:vector>
  </HeadingPairs>
  <TitlesOfParts>
    <vt:vector size="20" baseType="lpstr">
      <vt:lpstr>微軟正黑體</vt:lpstr>
      <vt:lpstr>微軟正黑體</vt:lpstr>
      <vt:lpstr>新細明體</vt:lpstr>
      <vt:lpstr>Arial</vt:lpstr>
      <vt:lpstr>Calibri</vt:lpstr>
      <vt:lpstr>Microsoft Sans Serif</vt:lpstr>
      <vt:lpstr>Verdana</vt:lpstr>
      <vt:lpstr>Wingdings</vt:lpstr>
      <vt:lpstr>對外簡報範本1_2019</vt:lpstr>
      <vt:lpstr>對外簡報範本1_英文</vt:lpstr>
      <vt:lpstr>0605討論內容</vt:lpstr>
      <vt:lpstr>PowerPoint 簡報</vt:lpstr>
      <vt:lpstr>華夏科技：臺北市公車動態資訊系統-系統架構</vt:lpstr>
      <vt:lpstr>臺北市公車動態資訊系統 首都客運三重一站調度中心的電腦畫面</vt:lpstr>
      <vt:lpstr>欣欣客運630公車的駕駛區</vt:lpstr>
      <vt:lpstr>首都客運公車的駕駛區</vt:lpstr>
      <vt:lpstr>PowerPoint 簡報</vt:lpstr>
      <vt:lpstr>PowerPoint 簡報</vt:lpstr>
      <vt:lpstr>PowerPoint 簡報</vt:lpstr>
      <vt:lpstr>PowerPoint 簡報</vt:lpstr>
    </vt:vector>
  </TitlesOfParts>
  <Manager>產經中心企推組</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中英文簡報範本與說明</dc:title>
  <dc:subject>對外簡報範本</dc:subject>
  <dc:creator>I-Ning Tsai</dc:creator>
  <cp:keywords>簡報範本</cp:keywords>
  <dc:description>2014 v.1.0</dc:description>
  <cp:lastModifiedBy>I-Ning Tsai</cp:lastModifiedBy>
  <cp:revision>111</cp:revision>
  <cp:lastPrinted>2016-12-28T08:31:00Z</cp:lastPrinted>
  <dcterms:created xsi:type="dcterms:W3CDTF">2019-05-12T00:52:25Z</dcterms:created>
  <dcterms:modified xsi:type="dcterms:W3CDTF">2019-06-05T12:50:06Z</dcterms:modified>
  <cp:category>簡報範本</cp:category>
</cp:coreProperties>
</file>